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57" r:id="rId3"/>
    <p:sldId id="274" r:id="rId4"/>
    <p:sldId id="285" r:id="rId5"/>
    <p:sldId id="275" r:id="rId6"/>
    <p:sldId id="266" r:id="rId7"/>
    <p:sldId id="264" r:id="rId8"/>
    <p:sldId id="293" r:id="rId9"/>
    <p:sldId id="286" r:id="rId10"/>
    <p:sldId id="265" r:id="rId11"/>
    <p:sldId id="271" r:id="rId12"/>
    <p:sldId id="287" r:id="rId13"/>
    <p:sldId id="288" r:id="rId14"/>
    <p:sldId id="273" r:id="rId15"/>
    <p:sldId id="294" r:id="rId16"/>
    <p:sldId id="289" r:id="rId17"/>
    <p:sldId id="295" r:id="rId18"/>
    <p:sldId id="277" r:id="rId19"/>
    <p:sldId id="279" r:id="rId20"/>
    <p:sldId id="276" r:id="rId21"/>
    <p:sldId id="296" r:id="rId22"/>
    <p:sldId id="290" r:id="rId23"/>
    <p:sldId id="278" r:id="rId24"/>
    <p:sldId id="291" r:id="rId25"/>
    <p:sldId id="297" r:id="rId26"/>
    <p:sldId id="258" r:id="rId27"/>
    <p:sldId id="259" r:id="rId28"/>
    <p:sldId id="261" r:id="rId29"/>
    <p:sldId id="298" r:id="rId30"/>
    <p:sldId id="272" r:id="rId31"/>
    <p:sldId id="299" r:id="rId32"/>
    <p:sldId id="262" r:id="rId33"/>
    <p:sldId id="300" r:id="rId34"/>
    <p:sldId id="302" r:id="rId35"/>
    <p:sldId id="263" r:id="rId36"/>
    <p:sldId id="303" r:id="rId37"/>
    <p:sldId id="304" r:id="rId38"/>
    <p:sldId id="305" r:id="rId39"/>
    <p:sldId id="292" r:id="rId40"/>
    <p:sldId id="306" r:id="rId41"/>
    <p:sldId id="307" r:id="rId42"/>
    <p:sldId id="283" r:id="rId43"/>
    <p:sldId id="267" r:id="rId44"/>
    <p:sldId id="268" r:id="rId45"/>
    <p:sldId id="269" r:id="rId46"/>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itchFamily="64" charset="0"/>
        <a:ea typeface="+mn-ea"/>
        <a:cs typeface="+mn-cs"/>
      </a:defRPr>
    </a:lvl1pPr>
    <a:lvl2pPr marL="457200" algn="l" rtl="0" fontAlgn="base">
      <a:spcBef>
        <a:spcPct val="0"/>
      </a:spcBef>
      <a:spcAft>
        <a:spcPct val="0"/>
      </a:spcAft>
      <a:defRPr sz="2400" kern="1200">
        <a:solidFill>
          <a:schemeClr val="tx1"/>
        </a:solidFill>
        <a:latin typeface="Times New Roman" pitchFamily="64" charset="0"/>
        <a:ea typeface="+mn-ea"/>
        <a:cs typeface="+mn-cs"/>
      </a:defRPr>
    </a:lvl2pPr>
    <a:lvl3pPr marL="914400" algn="l" rtl="0" fontAlgn="base">
      <a:spcBef>
        <a:spcPct val="0"/>
      </a:spcBef>
      <a:spcAft>
        <a:spcPct val="0"/>
      </a:spcAft>
      <a:defRPr sz="2400" kern="1200">
        <a:solidFill>
          <a:schemeClr val="tx1"/>
        </a:solidFill>
        <a:latin typeface="Times New Roman" pitchFamily="64" charset="0"/>
        <a:ea typeface="+mn-ea"/>
        <a:cs typeface="+mn-cs"/>
      </a:defRPr>
    </a:lvl3pPr>
    <a:lvl4pPr marL="1371600" algn="l" rtl="0" fontAlgn="base">
      <a:spcBef>
        <a:spcPct val="0"/>
      </a:spcBef>
      <a:spcAft>
        <a:spcPct val="0"/>
      </a:spcAft>
      <a:defRPr sz="2400" kern="1200">
        <a:solidFill>
          <a:schemeClr val="tx1"/>
        </a:solidFill>
        <a:latin typeface="Times New Roman" pitchFamily="64" charset="0"/>
        <a:ea typeface="+mn-ea"/>
        <a:cs typeface="+mn-cs"/>
      </a:defRPr>
    </a:lvl4pPr>
    <a:lvl5pPr marL="1828800" algn="l" rtl="0" fontAlgn="base">
      <a:spcBef>
        <a:spcPct val="0"/>
      </a:spcBef>
      <a:spcAft>
        <a:spcPct val="0"/>
      </a:spcAft>
      <a:defRPr sz="2400" kern="1200">
        <a:solidFill>
          <a:schemeClr val="tx1"/>
        </a:solidFill>
        <a:latin typeface="Times New Roman" pitchFamily="64" charset="0"/>
        <a:ea typeface="+mn-ea"/>
        <a:cs typeface="+mn-cs"/>
      </a:defRPr>
    </a:lvl5pPr>
    <a:lvl6pPr marL="2286000" algn="l" defTabSz="914400" rtl="0" eaLnBrk="1" latinLnBrk="0" hangingPunct="1">
      <a:defRPr sz="2400" kern="1200">
        <a:solidFill>
          <a:schemeClr val="tx1"/>
        </a:solidFill>
        <a:latin typeface="Times New Roman" pitchFamily="64" charset="0"/>
        <a:ea typeface="+mn-ea"/>
        <a:cs typeface="+mn-cs"/>
      </a:defRPr>
    </a:lvl6pPr>
    <a:lvl7pPr marL="2743200" algn="l" defTabSz="914400" rtl="0" eaLnBrk="1" latinLnBrk="0" hangingPunct="1">
      <a:defRPr sz="2400" kern="1200">
        <a:solidFill>
          <a:schemeClr val="tx1"/>
        </a:solidFill>
        <a:latin typeface="Times New Roman" pitchFamily="64" charset="0"/>
        <a:ea typeface="+mn-ea"/>
        <a:cs typeface="+mn-cs"/>
      </a:defRPr>
    </a:lvl7pPr>
    <a:lvl8pPr marL="3200400" algn="l" defTabSz="914400" rtl="0" eaLnBrk="1" latinLnBrk="0" hangingPunct="1">
      <a:defRPr sz="2400" kern="1200">
        <a:solidFill>
          <a:schemeClr val="tx1"/>
        </a:solidFill>
        <a:latin typeface="Times New Roman" pitchFamily="64" charset="0"/>
        <a:ea typeface="+mn-ea"/>
        <a:cs typeface="+mn-cs"/>
      </a:defRPr>
    </a:lvl8pPr>
    <a:lvl9pPr marL="3657600" algn="l" defTabSz="914400" rtl="0" eaLnBrk="1" latinLnBrk="0" hangingPunct="1">
      <a:defRPr sz="2400" kern="1200">
        <a:solidFill>
          <a:schemeClr val="tx1"/>
        </a:solidFill>
        <a:latin typeface="Times New Roman" pitchFamily="6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FF"/>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15" autoAdjust="0"/>
    <p:restoredTop sz="94328" autoAdjust="0"/>
  </p:normalViewPr>
  <p:slideViewPr>
    <p:cSldViewPr>
      <p:cViewPr varScale="1">
        <p:scale>
          <a:sx n="79" d="100"/>
          <a:sy n="79" d="100"/>
        </p:scale>
        <p:origin x="-1482" y="-8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2946"/>
    </p:cViewPr>
  </p:sorterViewPr>
  <p:notesViewPr>
    <p:cSldViewPr>
      <p:cViewPr varScale="1">
        <p:scale>
          <a:sx n="66" d="100"/>
          <a:sy n="66" d="100"/>
        </p:scale>
        <p:origin x="-1992"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slide" Target="slides/slide3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56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56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56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4FA681-401E-4CA6-AB90-01EBFF5B5E5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08A6E32-48FF-4B2A-8DEE-1E9B88EBB72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64"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64"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64"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6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p:spPr>
        <p:txBody>
          <a:bodyPr/>
          <a:lstStyle/>
          <a:p>
            <a:pPr eaLnBrk="1" hangingPunct="1"/>
            <a:endParaRPr lang="en-US" dirty="0" smtClean="0"/>
          </a:p>
        </p:txBody>
      </p:sp>
      <p:sp>
        <p:nvSpPr>
          <p:cNvPr id="22532" name="Slide Number Placeholder 3"/>
          <p:cNvSpPr>
            <a:spLocks noGrp="1"/>
          </p:cNvSpPr>
          <p:nvPr>
            <p:ph type="sldNum" sz="quarter" idx="5"/>
          </p:nvPr>
        </p:nvSpPr>
        <p:spPr>
          <a:noFill/>
        </p:spPr>
        <p:txBody>
          <a:bodyPr/>
          <a:lstStyle/>
          <a:p>
            <a:fld id="{1FD9C858-1BE1-4340-AA8A-5B640ED744E3}"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dirty="0" smtClean="0"/>
          </a:p>
        </p:txBody>
      </p:sp>
      <p:sp>
        <p:nvSpPr>
          <p:cNvPr id="25604" name="Slide Number Placeholder 3"/>
          <p:cNvSpPr>
            <a:spLocks noGrp="1"/>
          </p:cNvSpPr>
          <p:nvPr>
            <p:ph type="sldNum" sz="quarter" idx="5"/>
          </p:nvPr>
        </p:nvSpPr>
        <p:spPr>
          <a:noFill/>
        </p:spPr>
        <p:txBody>
          <a:bodyPr/>
          <a:lstStyle/>
          <a:p>
            <a:fld id="{36F6B02A-E9EF-4028-9015-63A644044EF2}"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dirty="0" smtClean="0"/>
          </a:p>
        </p:txBody>
      </p:sp>
      <p:sp>
        <p:nvSpPr>
          <p:cNvPr id="29700" name="Slide Number Placeholder 3"/>
          <p:cNvSpPr>
            <a:spLocks noGrp="1"/>
          </p:cNvSpPr>
          <p:nvPr>
            <p:ph type="sldNum" sz="quarter" idx="5"/>
          </p:nvPr>
        </p:nvSpPr>
        <p:spPr>
          <a:noFill/>
        </p:spPr>
        <p:txBody>
          <a:bodyPr/>
          <a:lstStyle/>
          <a:p>
            <a:fld id="{45198C63-2939-4E58-A584-92B36DEB5E95}"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dirty="0" smtClean="0"/>
          </a:p>
        </p:txBody>
      </p:sp>
      <p:sp>
        <p:nvSpPr>
          <p:cNvPr id="29700" name="Slide Number Placeholder 3"/>
          <p:cNvSpPr>
            <a:spLocks noGrp="1"/>
          </p:cNvSpPr>
          <p:nvPr>
            <p:ph type="sldNum" sz="quarter" idx="5"/>
          </p:nvPr>
        </p:nvSpPr>
        <p:spPr>
          <a:noFill/>
        </p:spPr>
        <p:txBody>
          <a:bodyPr/>
          <a:lstStyle/>
          <a:p>
            <a:fld id="{45198C63-2939-4E58-A584-92B36DEB5E95}"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US" dirty="0" smtClean="0"/>
          </a:p>
        </p:txBody>
      </p:sp>
      <p:sp>
        <p:nvSpPr>
          <p:cNvPr id="29700" name="Slide Number Placeholder 3"/>
          <p:cNvSpPr>
            <a:spLocks noGrp="1"/>
          </p:cNvSpPr>
          <p:nvPr>
            <p:ph type="sldNum" sz="quarter" idx="5"/>
          </p:nvPr>
        </p:nvSpPr>
        <p:spPr>
          <a:noFill/>
        </p:spPr>
        <p:txBody>
          <a:bodyPr/>
          <a:lstStyle/>
          <a:p>
            <a:fld id="{45198C63-2939-4E58-A584-92B36DEB5E95}"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dirty="0" smtClean="0"/>
          </a:p>
        </p:txBody>
      </p:sp>
      <p:sp>
        <p:nvSpPr>
          <p:cNvPr id="30724" name="Slide Number Placeholder 3"/>
          <p:cNvSpPr>
            <a:spLocks noGrp="1"/>
          </p:cNvSpPr>
          <p:nvPr>
            <p:ph type="sldNum" sz="quarter" idx="5"/>
          </p:nvPr>
        </p:nvSpPr>
        <p:spPr>
          <a:noFill/>
        </p:spPr>
        <p:txBody>
          <a:bodyPr/>
          <a:lstStyle/>
          <a:p>
            <a:fld id="{C6889111-D9E2-4FE1-A95E-806CA55F8406}"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dirty="0" smtClean="0"/>
          </a:p>
        </p:txBody>
      </p:sp>
      <p:sp>
        <p:nvSpPr>
          <p:cNvPr id="30724" name="Slide Number Placeholder 3"/>
          <p:cNvSpPr>
            <a:spLocks noGrp="1"/>
          </p:cNvSpPr>
          <p:nvPr>
            <p:ph type="sldNum" sz="quarter" idx="5"/>
          </p:nvPr>
        </p:nvSpPr>
        <p:spPr>
          <a:noFill/>
        </p:spPr>
        <p:txBody>
          <a:bodyPr/>
          <a:lstStyle/>
          <a:p>
            <a:fld id="{C6889111-D9E2-4FE1-A95E-806CA55F8406}"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dirty="0" smtClean="0"/>
          </a:p>
        </p:txBody>
      </p:sp>
      <p:sp>
        <p:nvSpPr>
          <p:cNvPr id="30724" name="Slide Number Placeholder 3"/>
          <p:cNvSpPr>
            <a:spLocks noGrp="1"/>
          </p:cNvSpPr>
          <p:nvPr>
            <p:ph type="sldNum" sz="quarter" idx="5"/>
          </p:nvPr>
        </p:nvSpPr>
        <p:spPr>
          <a:noFill/>
        </p:spPr>
        <p:txBody>
          <a:bodyPr/>
          <a:lstStyle/>
          <a:p>
            <a:fld id="{C6889111-D9E2-4FE1-A95E-806CA55F8406}"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US" dirty="0" smtClean="0"/>
          </a:p>
        </p:txBody>
      </p:sp>
      <p:sp>
        <p:nvSpPr>
          <p:cNvPr id="30724" name="Slide Number Placeholder 3"/>
          <p:cNvSpPr>
            <a:spLocks noGrp="1"/>
          </p:cNvSpPr>
          <p:nvPr>
            <p:ph type="sldNum" sz="quarter" idx="5"/>
          </p:nvPr>
        </p:nvSpPr>
        <p:spPr>
          <a:noFill/>
        </p:spPr>
        <p:txBody>
          <a:bodyPr/>
          <a:lstStyle/>
          <a:p>
            <a:fld id="{C6889111-D9E2-4FE1-A95E-806CA55F8406}"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eaLnBrk="1" hangingPunct="1"/>
            <a:endParaRPr lang="en-US" dirty="0" smtClean="0"/>
          </a:p>
        </p:txBody>
      </p:sp>
      <p:sp>
        <p:nvSpPr>
          <p:cNvPr id="25604" name="Slide Number Placeholder 3"/>
          <p:cNvSpPr>
            <a:spLocks noGrp="1"/>
          </p:cNvSpPr>
          <p:nvPr>
            <p:ph type="sldNum" sz="quarter" idx="5"/>
          </p:nvPr>
        </p:nvSpPr>
        <p:spPr>
          <a:noFill/>
        </p:spPr>
        <p:txBody>
          <a:bodyPr/>
          <a:lstStyle/>
          <a:p>
            <a:fld id="{36F6B02A-E9EF-4028-9015-63A644044EF2}"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08A6E32-48FF-4B2A-8DEE-1E9B88EBB72F}"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pPr eaLnBrk="1" hangingPunct="1"/>
            <a:endParaRPr lang="en-US" dirty="0" smtClean="0"/>
          </a:p>
        </p:txBody>
      </p:sp>
      <p:sp>
        <p:nvSpPr>
          <p:cNvPr id="23556" name="Slide Number Placeholder 3"/>
          <p:cNvSpPr>
            <a:spLocks noGrp="1"/>
          </p:cNvSpPr>
          <p:nvPr>
            <p:ph type="sldNum" sz="quarter" idx="5"/>
          </p:nvPr>
        </p:nvSpPr>
        <p:spPr>
          <a:noFill/>
        </p:spPr>
        <p:txBody>
          <a:bodyPr/>
          <a:lstStyle/>
          <a:p>
            <a:fld id="{682950BE-F1EF-4E6A-B122-AC9F589AA20F}"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p>
        </p:txBody>
      </p:sp>
      <p:sp>
        <p:nvSpPr>
          <p:cNvPr id="31748" name="Slide Number Placeholder 3"/>
          <p:cNvSpPr>
            <a:spLocks noGrp="1"/>
          </p:cNvSpPr>
          <p:nvPr>
            <p:ph type="sldNum" sz="quarter" idx="5"/>
          </p:nvPr>
        </p:nvSpPr>
        <p:spPr>
          <a:noFill/>
        </p:spPr>
        <p:txBody>
          <a:bodyPr/>
          <a:lstStyle/>
          <a:p>
            <a:fld id="{9DA22448-EDA7-42CA-84B4-101CE6C48E90}" type="slidenum">
              <a:rPr lang="en-US" smtClean="0"/>
              <a:pPr/>
              <a:t>20</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p>
        </p:txBody>
      </p:sp>
      <p:sp>
        <p:nvSpPr>
          <p:cNvPr id="31748" name="Slide Number Placeholder 3"/>
          <p:cNvSpPr>
            <a:spLocks noGrp="1"/>
          </p:cNvSpPr>
          <p:nvPr>
            <p:ph type="sldNum" sz="quarter" idx="5"/>
          </p:nvPr>
        </p:nvSpPr>
        <p:spPr>
          <a:noFill/>
        </p:spPr>
        <p:txBody>
          <a:bodyPr/>
          <a:lstStyle/>
          <a:p>
            <a:fld id="{9DA22448-EDA7-42CA-84B4-101CE6C48E90}"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en-US" dirty="0" smtClean="0"/>
          </a:p>
        </p:txBody>
      </p:sp>
      <p:sp>
        <p:nvSpPr>
          <p:cNvPr id="31748" name="Slide Number Placeholder 3"/>
          <p:cNvSpPr>
            <a:spLocks noGrp="1"/>
          </p:cNvSpPr>
          <p:nvPr>
            <p:ph type="sldNum" sz="quarter" idx="5"/>
          </p:nvPr>
        </p:nvSpPr>
        <p:spPr>
          <a:noFill/>
        </p:spPr>
        <p:txBody>
          <a:bodyPr/>
          <a:lstStyle/>
          <a:p>
            <a:fld id="{9DA22448-EDA7-42CA-84B4-101CE6C48E90}" type="slidenum">
              <a:rPr lang="en-US" smtClean="0"/>
              <a:pPr/>
              <a:t>22</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8A6E32-48FF-4B2A-8DEE-1E9B88EBB72F}"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8A6E32-48FF-4B2A-8DEE-1E9B88EBB72F}"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08A6E32-48FF-4B2A-8DEE-1E9B88EBB72F}"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pPr eaLnBrk="1" hangingPunct="1"/>
            <a:endParaRPr lang="en-US" dirty="0" smtClean="0"/>
          </a:p>
        </p:txBody>
      </p:sp>
      <p:sp>
        <p:nvSpPr>
          <p:cNvPr id="32772" name="Slide Number Placeholder 3"/>
          <p:cNvSpPr>
            <a:spLocks noGrp="1"/>
          </p:cNvSpPr>
          <p:nvPr>
            <p:ph type="sldNum" sz="quarter" idx="5"/>
          </p:nvPr>
        </p:nvSpPr>
        <p:spPr>
          <a:noFill/>
        </p:spPr>
        <p:txBody>
          <a:bodyPr/>
          <a:lstStyle/>
          <a:p>
            <a:fld id="{C93CAF9E-72B1-4A20-9661-AFF10D26E424}" type="slidenum">
              <a:rPr lang="en-US" smtClean="0"/>
              <a:pPr/>
              <a:t>26</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dirty="0" smtClean="0"/>
          </a:p>
        </p:txBody>
      </p:sp>
      <p:sp>
        <p:nvSpPr>
          <p:cNvPr id="33796" name="Slide Number Placeholder 3"/>
          <p:cNvSpPr>
            <a:spLocks noGrp="1"/>
          </p:cNvSpPr>
          <p:nvPr>
            <p:ph type="sldNum" sz="quarter" idx="5"/>
          </p:nvPr>
        </p:nvSpPr>
        <p:spPr>
          <a:noFill/>
        </p:spPr>
        <p:txBody>
          <a:bodyPr/>
          <a:lstStyle/>
          <a:p>
            <a:fld id="{A0CCF9D7-D877-4489-A86D-23E1C817A114}" type="slidenum">
              <a:rPr lang="en-US" smtClean="0"/>
              <a:pPr/>
              <a:t>27</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dirty="0" smtClean="0"/>
          </a:p>
        </p:txBody>
      </p:sp>
      <p:sp>
        <p:nvSpPr>
          <p:cNvPr id="34820" name="Slide Number Placeholder 3"/>
          <p:cNvSpPr>
            <a:spLocks noGrp="1"/>
          </p:cNvSpPr>
          <p:nvPr>
            <p:ph type="sldNum" sz="quarter" idx="5"/>
          </p:nvPr>
        </p:nvSpPr>
        <p:spPr>
          <a:noFill/>
        </p:spPr>
        <p:txBody>
          <a:bodyPr/>
          <a:lstStyle/>
          <a:p>
            <a:fld id="{B4FBD2B5-3F5D-43EC-90DA-4EB576A05F33}" type="slidenum">
              <a:rPr lang="en-US" smtClean="0"/>
              <a:pPr/>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endParaRPr lang="en-US" dirty="0" smtClean="0"/>
          </a:p>
        </p:txBody>
      </p:sp>
      <p:sp>
        <p:nvSpPr>
          <p:cNvPr id="34820" name="Slide Number Placeholder 3"/>
          <p:cNvSpPr>
            <a:spLocks noGrp="1"/>
          </p:cNvSpPr>
          <p:nvPr>
            <p:ph type="sldNum" sz="quarter" idx="5"/>
          </p:nvPr>
        </p:nvSpPr>
        <p:spPr>
          <a:noFill/>
        </p:spPr>
        <p:txBody>
          <a:bodyPr/>
          <a:lstStyle/>
          <a:p>
            <a:fld id="{B4FBD2B5-3F5D-43EC-90DA-4EB576A05F33}"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p>
        </p:txBody>
      </p:sp>
      <p:sp>
        <p:nvSpPr>
          <p:cNvPr id="26628" name="Slide Number Placeholder 3"/>
          <p:cNvSpPr>
            <a:spLocks noGrp="1"/>
          </p:cNvSpPr>
          <p:nvPr>
            <p:ph type="sldNum" sz="quarter" idx="5"/>
          </p:nvPr>
        </p:nvSpPr>
        <p:spPr>
          <a:noFill/>
        </p:spPr>
        <p:txBody>
          <a:bodyPr/>
          <a:lstStyle/>
          <a:p>
            <a:fld id="{BA934E75-8614-47FF-BAD9-FC85822AB737}"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a:noFill/>
        </p:spPr>
        <p:txBody>
          <a:bodyPr/>
          <a:lstStyle/>
          <a:p>
            <a:fld id="{F2869D33-1C5F-49AC-9784-3FED7D0A2AB2}"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a:noFill/>
        </p:spPr>
        <p:txBody>
          <a:bodyPr/>
          <a:lstStyle/>
          <a:p>
            <a:fld id="{F2869D33-1C5F-49AC-9784-3FED7D0A2AB2}"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16FF0920-C724-477A-A8F0-BE159E18687B}" type="slidenum">
              <a:rPr lang="en-US" smtClean="0"/>
              <a:pPr/>
              <a:t>32</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16FF0920-C724-477A-A8F0-BE159E18687B}"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dirty="0" smtClean="0"/>
          </a:p>
        </p:txBody>
      </p:sp>
      <p:sp>
        <p:nvSpPr>
          <p:cNvPr id="36868" name="Slide Number Placeholder 3"/>
          <p:cNvSpPr>
            <a:spLocks noGrp="1"/>
          </p:cNvSpPr>
          <p:nvPr>
            <p:ph type="sldNum" sz="quarter" idx="5"/>
          </p:nvPr>
        </p:nvSpPr>
        <p:spPr>
          <a:noFill/>
        </p:spPr>
        <p:txBody>
          <a:bodyPr/>
          <a:lstStyle/>
          <a:p>
            <a:fld id="{16FF0920-C724-477A-A8F0-BE159E18687B}" type="slidenum">
              <a:rPr lang="en-US" smtClean="0"/>
              <a:pPr/>
              <a:t>34</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C5488999-BC59-469D-98D3-0AAF0B428B87}"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p>
        </p:txBody>
      </p:sp>
      <p:sp>
        <p:nvSpPr>
          <p:cNvPr id="37892" name="Slide Number Placeholder 3"/>
          <p:cNvSpPr>
            <a:spLocks noGrp="1"/>
          </p:cNvSpPr>
          <p:nvPr>
            <p:ph type="sldNum" sz="quarter" idx="5"/>
          </p:nvPr>
        </p:nvSpPr>
        <p:spPr>
          <a:noFill/>
        </p:spPr>
        <p:txBody>
          <a:bodyPr/>
          <a:lstStyle/>
          <a:p>
            <a:fld id="{C5488999-BC59-469D-98D3-0AAF0B428B87}" type="slidenum">
              <a:rPr lang="en-US" smtClean="0"/>
              <a:pPr/>
              <a:t>36</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a:noFill/>
        </p:spPr>
        <p:txBody>
          <a:bodyPr/>
          <a:lstStyle/>
          <a:p>
            <a:fld id="{F2869D33-1C5F-49AC-9784-3FED7D0A2AB2}" type="slidenum">
              <a:rPr lang="en-US" smtClean="0"/>
              <a:pPr/>
              <a:t>37</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a:noFill/>
        </p:spPr>
        <p:txBody>
          <a:bodyPr/>
          <a:lstStyle/>
          <a:p>
            <a:fld id="{F2869D33-1C5F-49AC-9784-3FED7D0A2AB2}" type="slidenum">
              <a:rPr lang="en-US" smtClean="0"/>
              <a:pPr/>
              <a:t>38</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a:noFill/>
        </p:spPr>
        <p:txBody>
          <a:bodyPr/>
          <a:lstStyle/>
          <a:p>
            <a:fld id="{F2869D33-1C5F-49AC-9784-3FED7D0A2AB2}"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pPr eaLnBrk="1" hangingPunct="1"/>
            <a:endParaRPr lang="en-US" dirty="0" smtClean="0"/>
          </a:p>
        </p:txBody>
      </p:sp>
      <p:sp>
        <p:nvSpPr>
          <p:cNvPr id="26628" name="Slide Number Placeholder 3"/>
          <p:cNvSpPr>
            <a:spLocks noGrp="1"/>
          </p:cNvSpPr>
          <p:nvPr>
            <p:ph type="sldNum" sz="quarter" idx="5"/>
          </p:nvPr>
        </p:nvSpPr>
        <p:spPr>
          <a:noFill/>
        </p:spPr>
        <p:txBody>
          <a:bodyPr/>
          <a:lstStyle/>
          <a:p>
            <a:fld id="{BA934E75-8614-47FF-BAD9-FC85822AB737}" type="slidenum">
              <a:rPr lang="en-US" smtClean="0"/>
              <a:pPr/>
              <a:t>4</a:t>
            </a:fld>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a:noFill/>
        </p:spPr>
        <p:txBody>
          <a:bodyPr/>
          <a:lstStyle/>
          <a:p>
            <a:fld id="{F2869D33-1C5F-49AC-9784-3FED7D0A2AB2}" type="slidenum">
              <a:rPr lang="en-US" smtClean="0"/>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a:noFill/>
        </p:spPr>
        <p:txBody>
          <a:bodyPr/>
          <a:lstStyle/>
          <a:p>
            <a:fld id="{F2869D33-1C5F-49AC-9784-3FED7D0A2AB2}"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endParaRPr lang="en-US" dirty="0" smtClean="0"/>
          </a:p>
        </p:txBody>
      </p:sp>
      <p:sp>
        <p:nvSpPr>
          <p:cNvPr id="35844" name="Slide Number Placeholder 3"/>
          <p:cNvSpPr>
            <a:spLocks noGrp="1"/>
          </p:cNvSpPr>
          <p:nvPr>
            <p:ph type="sldNum" sz="quarter" idx="5"/>
          </p:nvPr>
        </p:nvSpPr>
        <p:spPr>
          <a:noFill/>
        </p:spPr>
        <p:txBody>
          <a:bodyPr/>
          <a:lstStyle/>
          <a:p>
            <a:fld id="{F2869D33-1C5F-49AC-9784-3FED7D0A2AB2}"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dirty="0" smtClean="0"/>
          </a:p>
        </p:txBody>
      </p:sp>
      <p:sp>
        <p:nvSpPr>
          <p:cNvPr id="38916" name="Slide Number Placeholder 3"/>
          <p:cNvSpPr>
            <a:spLocks noGrp="1"/>
          </p:cNvSpPr>
          <p:nvPr>
            <p:ph type="sldNum" sz="quarter" idx="5"/>
          </p:nvPr>
        </p:nvSpPr>
        <p:spPr>
          <a:noFill/>
        </p:spPr>
        <p:txBody>
          <a:bodyPr/>
          <a:lstStyle/>
          <a:p>
            <a:fld id="{EAA8BFA1-69A0-4CC6-B79D-4A9190826B05}" type="slidenum">
              <a:rPr lang="en-US" smtClean="0"/>
              <a:pPr/>
              <a:t>43</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39940" name="Slide Number Placeholder 3"/>
          <p:cNvSpPr>
            <a:spLocks noGrp="1"/>
          </p:cNvSpPr>
          <p:nvPr>
            <p:ph type="sldNum" sz="quarter" idx="5"/>
          </p:nvPr>
        </p:nvSpPr>
        <p:spPr>
          <a:noFill/>
        </p:spPr>
        <p:txBody>
          <a:bodyPr/>
          <a:lstStyle/>
          <a:p>
            <a:fld id="{9F7CFD9F-762F-44EB-AC5A-17B1C9271E64}" type="slidenum">
              <a:rPr lang="en-US" smtClean="0"/>
              <a:pPr/>
              <a:t>44</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dirty="0" smtClean="0"/>
          </a:p>
        </p:txBody>
      </p:sp>
      <p:sp>
        <p:nvSpPr>
          <p:cNvPr id="40964" name="Slide Number Placeholder 3"/>
          <p:cNvSpPr>
            <a:spLocks noGrp="1"/>
          </p:cNvSpPr>
          <p:nvPr>
            <p:ph type="sldNum" sz="quarter" idx="5"/>
          </p:nvPr>
        </p:nvSpPr>
        <p:spPr>
          <a:noFill/>
        </p:spPr>
        <p:txBody>
          <a:bodyPr/>
          <a:lstStyle/>
          <a:p>
            <a:fld id="{AA3CE995-24A4-4E66-B693-C11F39124372}" type="slidenum">
              <a:rPr lang="en-US" smtClean="0"/>
              <a:pPr/>
              <a:t>45</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dirty="0" smtClean="0"/>
          </a:p>
        </p:txBody>
      </p:sp>
      <p:sp>
        <p:nvSpPr>
          <p:cNvPr id="27652" name="Slide Number Placeholder 3"/>
          <p:cNvSpPr>
            <a:spLocks noGrp="1"/>
          </p:cNvSpPr>
          <p:nvPr>
            <p:ph type="sldNum" sz="quarter" idx="5"/>
          </p:nvPr>
        </p:nvSpPr>
        <p:spPr>
          <a:noFill/>
        </p:spPr>
        <p:txBody>
          <a:bodyPr/>
          <a:lstStyle/>
          <a:p>
            <a:fld id="{C2A1F085-DF30-4DB8-B7F0-70C5CB2037CA}"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endParaRPr lang="en-US" dirty="0" smtClean="0"/>
          </a:p>
        </p:txBody>
      </p:sp>
      <p:sp>
        <p:nvSpPr>
          <p:cNvPr id="28676" name="Slide Number Placeholder 3"/>
          <p:cNvSpPr>
            <a:spLocks noGrp="1"/>
          </p:cNvSpPr>
          <p:nvPr>
            <p:ph type="sldNum" sz="quarter" idx="5"/>
          </p:nvPr>
        </p:nvSpPr>
        <p:spPr>
          <a:noFill/>
        </p:spPr>
        <p:txBody>
          <a:bodyPr/>
          <a:lstStyle/>
          <a:p>
            <a:fld id="{4432503A-F0BF-4AFC-9C68-49C85C462E27}"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dirty="0" smtClean="0"/>
          </a:p>
        </p:txBody>
      </p:sp>
      <p:sp>
        <p:nvSpPr>
          <p:cNvPr id="24580" name="Slide Number Placeholder 3"/>
          <p:cNvSpPr>
            <a:spLocks noGrp="1"/>
          </p:cNvSpPr>
          <p:nvPr>
            <p:ph type="sldNum" sz="quarter" idx="5"/>
          </p:nvPr>
        </p:nvSpPr>
        <p:spPr>
          <a:noFill/>
        </p:spPr>
        <p:txBody>
          <a:bodyPr/>
          <a:lstStyle/>
          <a:p>
            <a:fld id="{0EDA4C41-B5C9-4EAE-AF66-DE8BB4C55DE2}"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dirty="0" smtClean="0"/>
          </a:p>
        </p:txBody>
      </p:sp>
      <p:sp>
        <p:nvSpPr>
          <p:cNvPr id="24580" name="Slide Number Placeholder 3"/>
          <p:cNvSpPr>
            <a:spLocks noGrp="1"/>
          </p:cNvSpPr>
          <p:nvPr>
            <p:ph type="sldNum" sz="quarter" idx="5"/>
          </p:nvPr>
        </p:nvSpPr>
        <p:spPr>
          <a:noFill/>
        </p:spPr>
        <p:txBody>
          <a:bodyPr/>
          <a:lstStyle/>
          <a:p>
            <a:fld id="{0EDA4C41-B5C9-4EAE-AF66-DE8BB4C55DE2}"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eaLnBrk="1" hangingPunct="1"/>
            <a:endParaRPr lang="en-US" dirty="0" smtClean="0"/>
          </a:p>
        </p:txBody>
      </p:sp>
      <p:sp>
        <p:nvSpPr>
          <p:cNvPr id="24580" name="Slide Number Placeholder 3"/>
          <p:cNvSpPr>
            <a:spLocks noGrp="1"/>
          </p:cNvSpPr>
          <p:nvPr>
            <p:ph type="sldNum" sz="quarter" idx="5"/>
          </p:nvPr>
        </p:nvSpPr>
        <p:spPr>
          <a:noFill/>
        </p:spPr>
        <p:txBody>
          <a:bodyPr/>
          <a:lstStyle/>
          <a:p>
            <a:fld id="{0EDA4C41-B5C9-4EAE-AF66-DE8BB4C55DE2}"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BA55043-37F4-4FA9-B67A-52CE48DC13C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CBAC076-2BD2-417E-9C8A-BC66950CBC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2622623-C873-45EE-B558-86F74D51966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BF0B7C1-0401-48DC-AD9C-5A33E613B02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FC6276F-0F12-4F48-A239-B02C041AFF0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3FA48D4-B705-4B0B-BDEE-5CD99AE9EF8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37FB23F-7D0A-4A85-99C3-02767C0C66A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D3BCC8F-4EE0-496F-B50D-80322A228AF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FCFC81-C950-4E4B-9B81-0F309B98E96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E09F972-5127-4963-A724-9BB57E8C9AC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39999">
              <a:srgbClr val="85C2FF"/>
            </a:gs>
            <a:gs pos="70000">
              <a:srgbClr val="C4D6EB"/>
            </a:gs>
            <a:gs pos="100000">
              <a:srgbClr val="FFEBFA"/>
            </a:gs>
          </a:gsLst>
          <a:path path="circle">
            <a:fillToRect l="100000" t="10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064E2A-64D3-426E-A94F-2E08A45F914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64" charset="0"/>
        </a:defRPr>
      </a:lvl2pPr>
      <a:lvl3pPr algn="ctr" rtl="0" eaLnBrk="0" fontAlgn="base" hangingPunct="0">
        <a:spcBef>
          <a:spcPct val="0"/>
        </a:spcBef>
        <a:spcAft>
          <a:spcPct val="0"/>
        </a:spcAft>
        <a:defRPr sz="4400">
          <a:solidFill>
            <a:schemeClr val="tx2"/>
          </a:solidFill>
          <a:latin typeface="Times New Roman" pitchFamily="64" charset="0"/>
        </a:defRPr>
      </a:lvl3pPr>
      <a:lvl4pPr algn="ctr" rtl="0" eaLnBrk="0" fontAlgn="base" hangingPunct="0">
        <a:spcBef>
          <a:spcPct val="0"/>
        </a:spcBef>
        <a:spcAft>
          <a:spcPct val="0"/>
        </a:spcAft>
        <a:defRPr sz="4400">
          <a:solidFill>
            <a:schemeClr val="tx2"/>
          </a:solidFill>
          <a:latin typeface="Times New Roman" pitchFamily="64" charset="0"/>
        </a:defRPr>
      </a:lvl4pPr>
      <a:lvl5pPr algn="ctr" rtl="0" eaLnBrk="0" fontAlgn="base" hangingPunct="0">
        <a:spcBef>
          <a:spcPct val="0"/>
        </a:spcBef>
        <a:spcAft>
          <a:spcPct val="0"/>
        </a:spcAft>
        <a:defRPr sz="4400">
          <a:solidFill>
            <a:schemeClr val="tx2"/>
          </a:solidFill>
          <a:latin typeface="Times New Roman" pitchFamily="64" charset="0"/>
        </a:defRPr>
      </a:lvl5pPr>
      <a:lvl6pPr marL="457200" algn="ctr" rtl="0" fontAlgn="base">
        <a:spcBef>
          <a:spcPct val="0"/>
        </a:spcBef>
        <a:spcAft>
          <a:spcPct val="0"/>
        </a:spcAft>
        <a:defRPr sz="4400">
          <a:solidFill>
            <a:schemeClr val="tx2"/>
          </a:solidFill>
          <a:latin typeface="Times New Roman" pitchFamily="64" charset="0"/>
        </a:defRPr>
      </a:lvl6pPr>
      <a:lvl7pPr marL="914400" algn="ctr" rtl="0" fontAlgn="base">
        <a:spcBef>
          <a:spcPct val="0"/>
        </a:spcBef>
        <a:spcAft>
          <a:spcPct val="0"/>
        </a:spcAft>
        <a:defRPr sz="4400">
          <a:solidFill>
            <a:schemeClr val="tx2"/>
          </a:solidFill>
          <a:latin typeface="Times New Roman" pitchFamily="64" charset="0"/>
        </a:defRPr>
      </a:lvl7pPr>
      <a:lvl8pPr marL="1371600" algn="ctr" rtl="0" fontAlgn="base">
        <a:spcBef>
          <a:spcPct val="0"/>
        </a:spcBef>
        <a:spcAft>
          <a:spcPct val="0"/>
        </a:spcAft>
        <a:defRPr sz="4400">
          <a:solidFill>
            <a:schemeClr val="tx2"/>
          </a:solidFill>
          <a:latin typeface="Times New Roman" pitchFamily="64" charset="0"/>
        </a:defRPr>
      </a:lvl8pPr>
      <a:lvl9pPr marL="1828800" algn="ctr" rtl="0" fontAlgn="base">
        <a:spcBef>
          <a:spcPct val="0"/>
        </a:spcBef>
        <a:spcAft>
          <a:spcPct val="0"/>
        </a:spcAft>
        <a:defRPr sz="4400">
          <a:solidFill>
            <a:schemeClr val="tx2"/>
          </a:solidFill>
          <a:latin typeface="Times New Roman"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mtClean="0"/>
              <a:t>Introduction</a:t>
            </a:r>
            <a:endParaRPr lang="en-US" dirty="0" smtClean="0"/>
          </a:p>
        </p:txBody>
      </p:sp>
      <p:sp>
        <p:nvSpPr>
          <p:cNvPr id="5124" name="Rectangle 3"/>
          <p:cNvSpPr>
            <a:spLocks noGrp="1" noChangeArrowheads="1"/>
          </p:cNvSpPr>
          <p:nvPr>
            <p:ph type="body" idx="1"/>
          </p:nvPr>
        </p:nvSpPr>
        <p:spPr/>
        <p:txBody>
          <a:bodyPr/>
          <a:lstStyle/>
          <a:p>
            <a:r>
              <a:rPr lang="en-US" smtClean="0"/>
              <a:t>John Boyce (2V) – From San Jose, CA</a:t>
            </a:r>
            <a:br>
              <a:rPr lang="en-US" smtClean="0"/>
            </a:br>
            <a:endParaRPr lang="en-US" smtClean="0"/>
          </a:p>
          <a:p>
            <a:r>
              <a:rPr lang="en-US" smtClean="0"/>
              <a:t>Air Sailing Nut / Devotee / Disciple</a:t>
            </a:r>
            <a:br>
              <a:rPr lang="en-US" smtClean="0"/>
            </a:br>
            <a:endParaRPr lang="en-US" smtClean="0"/>
          </a:p>
          <a:p>
            <a:r>
              <a:rPr lang="en-US" smtClean="0"/>
              <a:t>CFIG #2195961</a:t>
            </a:r>
            <a:br>
              <a:rPr lang="en-US" smtClean="0"/>
            </a:br>
            <a:endParaRPr lang="en-US" smtClean="0"/>
          </a:p>
          <a:p>
            <a:r>
              <a:rPr lang="en-US" smtClean="0"/>
              <a:t>Retired Meteorologist: Jay Sumpter </a:t>
            </a:r>
            <a:br>
              <a:rPr lang="en-US" smtClean="0"/>
            </a:br>
            <a:endParaRPr lang="en-US" smtClean="0"/>
          </a:p>
          <a:p>
            <a:r>
              <a:rPr lang="en-US" smtClean="0"/>
              <a:t>jdbpilot@earthlink.net</a:t>
            </a:r>
            <a:endParaRPr lang="en-US" dirty="0" smtClean="0"/>
          </a:p>
        </p:txBody>
      </p:sp>
      <p:sp>
        <p:nvSpPr>
          <p:cNvPr id="5122" name="Slide Number Placeholder 5"/>
          <p:cNvSpPr>
            <a:spLocks noGrp="1"/>
          </p:cNvSpPr>
          <p:nvPr>
            <p:ph type="sldNum" sz="quarter" idx="4294967295"/>
          </p:nvPr>
        </p:nvSpPr>
        <p:spPr>
          <a:xfrm>
            <a:off x="7239000" y="6248400"/>
            <a:ext cx="1905000" cy="457200"/>
          </a:xfrm>
          <a:noFill/>
        </p:spPr>
        <p:txBody>
          <a:bodyPr/>
          <a:lstStyle/>
          <a:p>
            <a:fld id="{1D09B587-D2F3-453D-89DA-503A7D7ADBA5}" type="slidenum">
              <a:rPr lang="en-US" smtClean="0"/>
              <a:pPr/>
              <a:t>1</a:t>
            </a:fld>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0"/>
                                  </p:stCondLst>
                                  <p:childTnLst>
                                    <p:anim calcmode="discrete" valueType="str">
                                      <p:cBhvr>
                                        <p:cTn id="6" dur="2000" fill="hold"/>
                                        <p:tgtEl>
                                          <p:spTgt spid="5124">
                                            <p:txEl>
                                              <p:pRg st="3" end="3"/>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Slide Number Placeholder 3"/>
          <p:cNvSpPr>
            <a:spLocks noGrp="1"/>
          </p:cNvSpPr>
          <p:nvPr>
            <p:ph type="sldNum" sz="quarter" idx="12"/>
          </p:nvPr>
        </p:nvSpPr>
        <p:spPr>
          <a:noFill/>
        </p:spPr>
        <p:txBody>
          <a:bodyPr/>
          <a:lstStyle/>
          <a:p>
            <a:fld id="{E5E13AE6-CF87-456B-AB20-653B6275E05F}" type="slidenum">
              <a:rPr lang="en-US" smtClean="0"/>
              <a:pPr/>
              <a:t>10</a:t>
            </a:fld>
            <a:endParaRPr lang="en-US" dirty="0" smtClean="0"/>
          </a:p>
        </p:txBody>
      </p:sp>
      <p:sp>
        <p:nvSpPr>
          <p:cNvPr id="1029" name="Rectangle 2"/>
          <p:cNvSpPr>
            <a:spLocks noChangeArrowheads="1"/>
          </p:cNvSpPr>
          <p:nvPr/>
        </p:nvSpPr>
        <p:spPr bwMode="auto">
          <a:xfrm>
            <a:off x="685800" y="381000"/>
            <a:ext cx="7772400" cy="838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nchor="ctr"/>
          <a:lstStyle/>
          <a:p>
            <a:pPr algn="ctr"/>
            <a:r>
              <a:rPr lang="en-US" sz="1600" dirty="0">
                <a:solidFill>
                  <a:schemeClr val="tx2"/>
                </a:solidFill>
              </a:rPr>
              <a:t> </a:t>
            </a:r>
            <a:r>
              <a:rPr lang="en-US" sz="2800" b="1" dirty="0">
                <a:solidFill>
                  <a:schemeClr val="tx2"/>
                </a:solidFill>
              </a:rPr>
              <a:t>Reno Sounding &amp; Adiabat </a:t>
            </a:r>
            <a:r>
              <a:rPr lang="en-US" sz="2800" b="1">
                <a:solidFill>
                  <a:schemeClr val="tx2"/>
                </a:solidFill>
              </a:rPr>
              <a:t>at </a:t>
            </a:r>
            <a:r>
              <a:rPr lang="en-US" sz="2800" b="1" smtClean="0">
                <a:solidFill>
                  <a:schemeClr val="tx2"/>
                </a:solidFill>
              </a:rPr>
              <a:t>~Max Temp</a:t>
            </a:r>
            <a:endParaRPr lang="en-US" sz="2800" b="1" dirty="0">
              <a:solidFill>
                <a:schemeClr val="tx2"/>
              </a:solidFill>
            </a:endParaRPr>
          </a:p>
        </p:txBody>
      </p:sp>
      <p:graphicFrame>
        <p:nvGraphicFramePr>
          <p:cNvPr id="1026" name="Object 3"/>
          <p:cNvGraphicFramePr>
            <a:graphicFrameLocks noChangeAspect="1"/>
          </p:cNvGraphicFramePr>
          <p:nvPr/>
        </p:nvGraphicFramePr>
        <p:xfrm>
          <a:off x="1295400" y="1371600"/>
          <a:ext cx="6446837" cy="5276850"/>
        </p:xfrm>
        <a:graphic>
          <a:graphicData uri="http://schemas.openxmlformats.org/presentationml/2006/ole">
            <p:oleObj spid="_x0000_s1026" name="Bitmap Image" r:id="rId4" imgW="6447619" imgH="5276190" progId="PBrush">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a:xfrm>
            <a:off x="6553200" y="6248400"/>
            <a:ext cx="1905000" cy="457200"/>
          </a:xfrm>
          <a:noFill/>
        </p:spPr>
        <p:txBody>
          <a:bodyPr/>
          <a:lstStyle/>
          <a:p>
            <a:fld id="{4DC80307-A05F-497C-BE12-E70A9E00C006}" type="slidenum">
              <a:rPr lang="en-US" smtClean="0"/>
              <a:pPr/>
              <a:t>11</a:t>
            </a:fld>
            <a:endParaRPr lang="en-US" dirty="0" smtClean="0"/>
          </a:p>
        </p:txBody>
      </p:sp>
      <p:sp>
        <p:nvSpPr>
          <p:cNvPr id="11267" name="Rectangle 2"/>
          <p:cNvSpPr>
            <a:spLocks noGrp="1" noChangeArrowheads="1"/>
          </p:cNvSpPr>
          <p:nvPr>
            <p:ph type="title"/>
          </p:nvPr>
        </p:nvSpPr>
        <p:spPr>
          <a:xfrm>
            <a:off x="685800" y="381000"/>
            <a:ext cx="7772400" cy="838200"/>
          </a:xfrm>
          <a:noFill/>
        </p:spPr>
        <p:txBody>
          <a:bodyPr/>
          <a:lstStyle/>
          <a:p>
            <a:pPr eaLnBrk="1" hangingPunct="1"/>
            <a:r>
              <a:rPr lang="en-US" sz="3200" b="1" u="sng" dirty="0" smtClean="0"/>
              <a:t>Skew T – Log P Charts:  The Gory Details</a:t>
            </a:r>
          </a:p>
        </p:txBody>
      </p:sp>
      <p:sp>
        <p:nvSpPr>
          <p:cNvPr id="11268" name="Rectangle 3"/>
          <p:cNvSpPr>
            <a:spLocks noGrp="1" noChangeArrowheads="1"/>
          </p:cNvSpPr>
          <p:nvPr>
            <p:ph type="body" idx="1"/>
          </p:nvPr>
        </p:nvSpPr>
        <p:spPr>
          <a:xfrm>
            <a:off x="457200" y="1524000"/>
            <a:ext cx="8229600" cy="4724400"/>
          </a:xfrm>
        </p:spPr>
        <p:txBody>
          <a:bodyPr/>
          <a:lstStyle/>
          <a:p>
            <a:pPr eaLnBrk="1" hangingPunct="1"/>
            <a:r>
              <a:rPr lang="en-US" dirty="0" smtClean="0"/>
              <a:t>The thin </a:t>
            </a:r>
            <a:r>
              <a:rPr lang="en-US" dirty="0" smtClean="0">
                <a:solidFill>
                  <a:srgbClr val="FF0000"/>
                </a:solidFill>
              </a:rPr>
              <a:t>red</a:t>
            </a:r>
            <a:r>
              <a:rPr lang="en-US" dirty="0" smtClean="0"/>
              <a:t> and black lines allow us to plot temperature versus pressure.</a:t>
            </a:r>
            <a:br>
              <a:rPr lang="en-US" dirty="0" smtClean="0"/>
            </a:br>
            <a:endParaRPr lang="en-US" dirty="0" smtClean="0"/>
          </a:p>
          <a:p>
            <a:pPr eaLnBrk="1" hangingPunct="1"/>
            <a:r>
              <a:rPr lang="en-US" dirty="0" smtClean="0"/>
              <a:t>The diagonal </a:t>
            </a:r>
            <a:r>
              <a:rPr lang="en-US" dirty="0" smtClean="0">
                <a:solidFill>
                  <a:schemeClr val="accent6"/>
                </a:solidFill>
              </a:rPr>
              <a:t>blue</a:t>
            </a:r>
            <a:r>
              <a:rPr lang="en-US" dirty="0" smtClean="0"/>
              <a:t> lines are called dry </a:t>
            </a:r>
            <a:r>
              <a:rPr lang="en-US" smtClean="0"/>
              <a:t>adiabats</a:t>
            </a:r>
            <a:r>
              <a:rPr lang="en-US" dirty="0" smtClean="0"/>
              <a:t>.</a:t>
            </a:r>
            <a:br>
              <a:rPr lang="en-US" dirty="0" smtClean="0"/>
            </a:br>
            <a:endParaRPr lang="en-US" dirty="0" smtClean="0"/>
          </a:p>
          <a:p>
            <a:pPr eaLnBrk="1" hangingPunct="1"/>
            <a:r>
              <a:rPr lang="en-US" dirty="0" smtClean="0"/>
              <a:t>The </a:t>
            </a:r>
            <a:r>
              <a:rPr lang="en-US" dirty="0" smtClean="0">
                <a:solidFill>
                  <a:srgbClr val="FF6600"/>
                </a:solidFill>
              </a:rPr>
              <a:t>orange</a:t>
            </a:r>
            <a:r>
              <a:rPr lang="en-US" dirty="0" smtClean="0"/>
              <a:t> lines are called wet </a:t>
            </a:r>
            <a:r>
              <a:rPr lang="en-US" smtClean="0"/>
              <a:t>adiabats.</a:t>
            </a: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a:xfrm>
            <a:off x="6553200" y="6248400"/>
            <a:ext cx="1905000" cy="457200"/>
          </a:xfrm>
          <a:noFill/>
        </p:spPr>
        <p:txBody>
          <a:bodyPr/>
          <a:lstStyle/>
          <a:p>
            <a:fld id="{4DC80307-A05F-497C-BE12-E70A9E00C006}" type="slidenum">
              <a:rPr lang="en-US" smtClean="0"/>
              <a:pPr/>
              <a:t>12</a:t>
            </a:fld>
            <a:endParaRPr lang="en-US" dirty="0" smtClean="0"/>
          </a:p>
        </p:txBody>
      </p:sp>
      <p:sp>
        <p:nvSpPr>
          <p:cNvPr id="11267" name="Rectangle 2"/>
          <p:cNvSpPr>
            <a:spLocks noGrp="1" noChangeArrowheads="1"/>
          </p:cNvSpPr>
          <p:nvPr>
            <p:ph type="title"/>
          </p:nvPr>
        </p:nvSpPr>
        <p:spPr>
          <a:xfrm>
            <a:off x="685800" y="381000"/>
            <a:ext cx="7772400" cy="914400"/>
          </a:xfrm>
          <a:noFill/>
        </p:spPr>
        <p:txBody>
          <a:bodyPr/>
          <a:lstStyle/>
          <a:p>
            <a:pPr eaLnBrk="1" hangingPunct="1"/>
            <a:r>
              <a:rPr lang="en-US" sz="3200" b="1" u="sng" dirty="0" smtClean="0"/>
              <a:t>Skew T – Log P Charts:  The Gory Details</a:t>
            </a:r>
          </a:p>
        </p:txBody>
      </p:sp>
      <p:sp>
        <p:nvSpPr>
          <p:cNvPr id="11268" name="Rectangle 3"/>
          <p:cNvSpPr>
            <a:spLocks noGrp="1" noChangeArrowheads="1"/>
          </p:cNvSpPr>
          <p:nvPr>
            <p:ph type="body" idx="1"/>
          </p:nvPr>
        </p:nvSpPr>
        <p:spPr>
          <a:xfrm>
            <a:off x="457200" y="1295400"/>
            <a:ext cx="8305800" cy="4191000"/>
          </a:xfrm>
        </p:spPr>
        <p:txBody>
          <a:bodyPr/>
          <a:lstStyle/>
          <a:p>
            <a:pPr eaLnBrk="1" hangingPunct="1"/>
            <a:endParaRPr lang="en-US" b="1" i="1" smtClean="0"/>
          </a:p>
          <a:p>
            <a:pPr algn="just" eaLnBrk="1" hangingPunct="1"/>
            <a:r>
              <a:rPr lang="en-US" b="1" i="1" smtClean="0"/>
              <a:t>As parcels of air move up (lift) and down (sink) in the atmosphere, their temperatures and pressures follow the adiabats.</a:t>
            </a:r>
          </a:p>
          <a:p>
            <a:pPr eaLnBrk="1" hangingPunct="1">
              <a:buNone/>
            </a:pPr>
            <a:r>
              <a:rPr lang="en-US" sz="3600" smtClean="0"/>
              <a:t/>
            </a:r>
            <a:br>
              <a:rPr lang="en-US" sz="3600" smtClean="0"/>
            </a:br>
            <a:endParaRPr lang="en-US" sz="3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4294967295"/>
          </p:nvPr>
        </p:nvSpPr>
        <p:spPr>
          <a:xfrm>
            <a:off x="6553200" y="6248400"/>
            <a:ext cx="1905000" cy="457200"/>
          </a:xfrm>
          <a:noFill/>
        </p:spPr>
        <p:txBody>
          <a:bodyPr/>
          <a:lstStyle/>
          <a:p>
            <a:fld id="{4DC80307-A05F-497C-BE12-E70A9E00C006}" type="slidenum">
              <a:rPr lang="en-US" smtClean="0"/>
              <a:pPr/>
              <a:t>13</a:t>
            </a:fld>
            <a:endParaRPr lang="en-US" dirty="0" smtClean="0"/>
          </a:p>
        </p:txBody>
      </p:sp>
      <p:sp>
        <p:nvSpPr>
          <p:cNvPr id="11267" name="Rectangle 2"/>
          <p:cNvSpPr>
            <a:spLocks noGrp="1" noChangeArrowheads="1"/>
          </p:cNvSpPr>
          <p:nvPr>
            <p:ph type="title"/>
          </p:nvPr>
        </p:nvSpPr>
        <p:spPr>
          <a:xfrm>
            <a:off x="685800" y="381000"/>
            <a:ext cx="7772400" cy="914400"/>
          </a:xfrm>
          <a:noFill/>
        </p:spPr>
        <p:txBody>
          <a:bodyPr/>
          <a:lstStyle/>
          <a:p>
            <a:pPr eaLnBrk="1" hangingPunct="1"/>
            <a:r>
              <a:rPr lang="en-US" sz="3200" b="1" u="sng" dirty="0" smtClean="0"/>
              <a:t>Skew T – Log P Charts:  The Gory Details</a:t>
            </a:r>
          </a:p>
        </p:txBody>
      </p:sp>
      <p:sp>
        <p:nvSpPr>
          <p:cNvPr id="11268" name="Rectangle 3"/>
          <p:cNvSpPr>
            <a:spLocks noGrp="1" noChangeArrowheads="1"/>
          </p:cNvSpPr>
          <p:nvPr>
            <p:ph type="body" idx="1"/>
          </p:nvPr>
        </p:nvSpPr>
        <p:spPr>
          <a:xfrm>
            <a:off x="304800" y="1447800"/>
            <a:ext cx="8382000" cy="4724400"/>
          </a:xfrm>
        </p:spPr>
        <p:txBody>
          <a:bodyPr/>
          <a:lstStyle/>
          <a:p>
            <a:pPr algn="just" eaLnBrk="1" hangingPunct="1"/>
            <a:endParaRPr lang="en-US" smtClean="0"/>
          </a:p>
          <a:p>
            <a:pPr algn="just" eaLnBrk="1" hangingPunct="1"/>
            <a:r>
              <a:rPr lang="en-US" smtClean="0"/>
              <a:t>As parcels of air rise and fall, we assume that they do </a:t>
            </a:r>
            <a:r>
              <a:rPr lang="en-US" b="1" i="1" smtClean="0"/>
              <a:t>not</a:t>
            </a:r>
            <a:r>
              <a:rPr lang="en-US" smtClean="0"/>
              <a:t> share energy with the surroundings. We assume that they are well-insulated.</a:t>
            </a:r>
            <a:br>
              <a:rPr lang="en-US" smtClean="0"/>
            </a:br>
            <a:endParaRPr lang="en-US" smtClean="0"/>
          </a:p>
          <a:p>
            <a:pPr algn="just" eaLnBrk="1" hangingPunct="1"/>
            <a:r>
              <a:rPr lang="en-US" smtClean="0"/>
              <a:t>We start with a parcel of air near the ground, using the prevailing temperature and dew point.</a:t>
            </a:r>
            <a:r>
              <a:rPr lang="en-US" sz="2000" smtClean="0"/>
              <a:t/>
            </a:r>
            <a:br>
              <a:rPr lang="en-US" sz="2000" smtClean="0"/>
            </a:br>
            <a:r>
              <a:rPr lang="en-US" smtClean="0"/>
              <a:t/>
            </a:r>
            <a:br>
              <a:rPr lang="en-US" smtClean="0"/>
            </a:br>
            <a:endParaRPr lang="en-US" smtClean="0"/>
          </a:p>
          <a:p>
            <a:pPr eaLnBrk="1" hangingPunct="1"/>
            <a:endParaRPr lang="en-US"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6553200" y="6248400"/>
            <a:ext cx="1905000" cy="457200"/>
          </a:xfrm>
          <a:noFill/>
        </p:spPr>
        <p:txBody>
          <a:bodyPr/>
          <a:lstStyle/>
          <a:p>
            <a:fld id="{D8F4229D-7FC5-4B47-8942-15C4FFC8A15E}" type="slidenum">
              <a:rPr lang="en-US" smtClean="0"/>
              <a:pPr/>
              <a:t>14</a:t>
            </a:fld>
            <a:endParaRPr lang="en-US" dirty="0" smtClean="0"/>
          </a:p>
        </p:txBody>
      </p:sp>
      <p:sp>
        <p:nvSpPr>
          <p:cNvPr id="12291" name="Rectangle 2"/>
          <p:cNvSpPr>
            <a:spLocks noGrp="1" noChangeArrowheads="1"/>
          </p:cNvSpPr>
          <p:nvPr>
            <p:ph type="title"/>
          </p:nvPr>
        </p:nvSpPr>
        <p:spPr>
          <a:xfrm>
            <a:off x="609600" y="228600"/>
            <a:ext cx="7772400" cy="838200"/>
          </a:xfrm>
          <a:noFill/>
        </p:spPr>
        <p:txBody>
          <a:bodyPr/>
          <a:lstStyle/>
          <a:p>
            <a:pPr eaLnBrk="1" hangingPunct="1"/>
            <a:r>
              <a:rPr lang="en-US" sz="3200" b="1" u="sng" dirty="0" smtClean="0"/>
              <a:t>Skew T – Log P Charts:  The Gory Details</a:t>
            </a:r>
          </a:p>
        </p:txBody>
      </p:sp>
      <p:sp>
        <p:nvSpPr>
          <p:cNvPr id="12292" name="Rectangle 3"/>
          <p:cNvSpPr>
            <a:spLocks noGrp="1" noChangeArrowheads="1"/>
          </p:cNvSpPr>
          <p:nvPr>
            <p:ph type="body" idx="1"/>
          </p:nvPr>
        </p:nvSpPr>
        <p:spPr>
          <a:xfrm>
            <a:off x="685800" y="1143000"/>
            <a:ext cx="7772400" cy="5410200"/>
          </a:xfrm>
        </p:spPr>
        <p:txBody>
          <a:bodyPr/>
          <a:lstStyle/>
          <a:p>
            <a:pPr algn="just" eaLnBrk="1" hangingPunct="1">
              <a:lnSpc>
                <a:spcPct val="90000"/>
              </a:lnSpc>
            </a:pPr>
            <a:endParaRPr lang="en-US" smtClean="0"/>
          </a:p>
          <a:p>
            <a:pPr algn="just" eaLnBrk="1" hangingPunct="1">
              <a:lnSpc>
                <a:spcPct val="90000"/>
              </a:lnSpc>
            </a:pPr>
            <a:endParaRPr lang="en-US" smtClean="0"/>
          </a:p>
          <a:p>
            <a:pPr algn="just" eaLnBrk="1" hangingPunct="1">
              <a:lnSpc>
                <a:spcPct val="90000"/>
              </a:lnSpc>
            </a:pPr>
            <a:r>
              <a:rPr lang="en-US" smtClean="0"/>
              <a:t>When </a:t>
            </a:r>
            <a:r>
              <a:rPr lang="en-US" dirty="0" smtClean="0"/>
              <a:t>the air parcel (thermal) launches from the ground, its temperature first follows a dry adiabat. It cools off as it rises to lower pressures and higher </a:t>
            </a:r>
            <a:r>
              <a:rPr lang="en-US" smtClean="0"/>
              <a:t>altitudes.</a:t>
            </a: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6553200" y="6248400"/>
            <a:ext cx="1905000" cy="457200"/>
          </a:xfrm>
          <a:noFill/>
        </p:spPr>
        <p:txBody>
          <a:bodyPr/>
          <a:lstStyle/>
          <a:p>
            <a:fld id="{D8F4229D-7FC5-4B47-8942-15C4FFC8A15E}" type="slidenum">
              <a:rPr lang="en-US" smtClean="0"/>
              <a:pPr/>
              <a:t>15</a:t>
            </a:fld>
            <a:endParaRPr lang="en-US" dirty="0" smtClean="0"/>
          </a:p>
        </p:txBody>
      </p:sp>
      <p:sp>
        <p:nvSpPr>
          <p:cNvPr id="12291" name="Rectangle 2"/>
          <p:cNvSpPr>
            <a:spLocks noGrp="1" noChangeArrowheads="1"/>
          </p:cNvSpPr>
          <p:nvPr>
            <p:ph type="title"/>
          </p:nvPr>
        </p:nvSpPr>
        <p:spPr>
          <a:xfrm>
            <a:off x="609600" y="228600"/>
            <a:ext cx="7772400" cy="838200"/>
          </a:xfrm>
          <a:noFill/>
        </p:spPr>
        <p:txBody>
          <a:bodyPr/>
          <a:lstStyle/>
          <a:p>
            <a:pPr eaLnBrk="1" hangingPunct="1"/>
            <a:r>
              <a:rPr lang="en-US" sz="3200" b="1" u="sng" dirty="0" smtClean="0"/>
              <a:t>Skew T – Log P Charts:  The Gory Details</a:t>
            </a:r>
          </a:p>
        </p:txBody>
      </p:sp>
      <p:sp>
        <p:nvSpPr>
          <p:cNvPr id="12292" name="Rectangle 3"/>
          <p:cNvSpPr>
            <a:spLocks noGrp="1" noChangeArrowheads="1"/>
          </p:cNvSpPr>
          <p:nvPr>
            <p:ph type="body" idx="1"/>
          </p:nvPr>
        </p:nvSpPr>
        <p:spPr>
          <a:xfrm>
            <a:off x="685800" y="1143000"/>
            <a:ext cx="7772400" cy="5410200"/>
          </a:xfrm>
        </p:spPr>
        <p:txBody>
          <a:bodyPr/>
          <a:lstStyle/>
          <a:p>
            <a:pPr algn="just" eaLnBrk="1" hangingPunct="1">
              <a:lnSpc>
                <a:spcPct val="90000"/>
              </a:lnSpc>
            </a:pPr>
            <a:endParaRPr lang="en-US" smtClean="0"/>
          </a:p>
          <a:p>
            <a:pPr algn="just" eaLnBrk="1" hangingPunct="1">
              <a:lnSpc>
                <a:spcPct val="90000"/>
              </a:lnSpc>
            </a:pPr>
            <a:r>
              <a:rPr lang="en-US" smtClean="0"/>
              <a:t>If </a:t>
            </a:r>
            <a:r>
              <a:rPr lang="en-US" dirty="0" smtClean="0"/>
              <a:t>the parcel cools off enough to reach its dew point, </a:t>
            </a:r>
            <a:r>
              <a:rPr lang="en-US" smtClean="0"/>
              <a:t>a cloud forms. The parcel usually keeps going up into the cloud.</a:t>
            </a:r>
          </a:p>
          <a:p>
            <a:pPr algn="just" eaLnBrk="1" hangingPunct="1">
              <a:lnSpc>
                <a:spcPct val="90000"/>
              </a:lnSpc>
            </a:pPr>
            <a:endParaRPr lang="en-US" smtClean="0"/>
          </a:p>
          <a:p>
            <a:pPr algn="just" eaLnBrk="1" hangingPunct="1">
              <a:lnSpc>
                <a:spcPct val="90000"/>
              </a:lnSpc>
            </a:pPr>
            <a:r>
              <a:rPr lang="en-US" smtClean="0"/>
              <a:t>The parcel’s temperature now </a:t>
            </a:r>
            <a:r>
              <a:rPr lang="en-US" dirty="0" smtClean="0"/>
              <a:t>follows a </a:t>
            </a:r>
            <a:r>
              <a:rPr lang="en-US" smtClean="0"/>
              <a:t>wet adiabat; </a:t>
            </a:r>
            <a:r>
              <a:rPr lang="en-US" dirty="0" smtClean="0"/>
              <a:t>it continues to cools off, but </a:t>
            </a:r>
            <a:r>
              <a:rPr lang="en-US" smtClean="0"/>
              <a:t>more slowly because heat of condensation is now being liberated.</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6553200" y="6248400"/>
            <a:ext cx="1905000" cy="457200"/>
          </a:xfrm>
          <a:noFill/>
        </p:spPr>
        <p:txBody>
          <a:bodyPr/>
          <a:lstStyle/>
          <a:p>
            <a:fld id="{D8F4229D-7FC5-4B47-8942-15C4FFC8A15E}" type="slidenum">
              <a:rPr lang="en-US" smtClean="0"/>
              <a:pPr/>
              <a:t>16</a:t>
            </a:fld>
            <a:endParaRPr lang="en-US" dirty="0" smtClean="0"/>
          </a:p>
        </p:txBody>
      </p:sp>
      <p:sp>
        <p:nvSpPr>
          <p:cNvPr id="12291" name="Rectangle 2"/>
          <p:cNvSpPr>
            <a:spLocks noGrp="1" noChangeArrowheads="1"/>
          </p:cNvSpPr>
          <p:nvPr>
            <p:ph type="title"/>
          </p:nvPr>
        </p:nvSpPr>
        <p:spPr>
          <a:xfrm>
            <a:off x="609600" y="304800"/>
            <a:ext cx="7772400" cy="838200"/>
          </a:xfrm>
          <a:noFill/>
        </p:spPr>
        <p:txBody>
          <a:bodyPr/>
          <a:lstStyle/>
          <a:p>
            <a:pPr eaLnBrk="1" hangingPunct="1"/>
            <a:r>
              <a:rPr lang="en-US" sz="3200" b="1" u="sng" dirty="0" smtClean="0"/>
              <a:t>Skew T – Log P Charts:  The Gory Details</a:t>
            </a:r>
          </a:p>
        </p:txBody>
      </p:sp>
      <p:sp>
        <p:nvSpPr>
          <p:cNvPr id="12292" name="Rectangle 3"/>
          <p:cNvSpPr>
            <a:spLocks noGrp="1" noChangeArrowheads="1"/>
          </p:cNvSpPr>
          <p:nvPr>
            <p:ph type="body" idx="1"/>
          </p:nvPr>
        </p:nvSpPr>
        <p:spPr>
          <a:xfrm>
            <a:off x="609600" y="1371600"/>
            <a:ext cx="7772400" cy="5257800"/>
          </a:xfrm>
        </p:spPr>
        <p:txBody>
          <a:bodyPr/>
          <a:lstStyle/>
          <a:p>
            <a:pPr algn="just" eaLnBrk="1" hangingPunct="1">
              <a:lnSpc>
                <a:spcPct val="90000"/>
              </a:lnSpc>
            </a:pPr>
            <a:r>
              <a:rPr lang="en-US" smtClean="0"/>
              <a:t>What about the gray lines? These are lines of constant moisture content, and they tell us about the dew point of an air parcel as it rises. </a:t>
            </a:r>
          </a:p>
          <a:p>
            <a:pPr algn="just" eaLnBrk="1" hangingPunct="1">
              <a:lnSpc>
                <a:spcPct val="90000"/>
              </a:lnSpc>
            </a:pPr>
            <a:endParaRPr lang="en-US" smtClean="0"/>
          </a:p>
          <a:p>
            <a:pPr algn="just" eaLnBrk="1" hangingPunct="1">
              <a:lnSpc>
                <a:spcPct val="90000"/>
              </a:lnSpc>
            </a:pPr>
            <a:r>
              <a:rPr lang="en-US" smtClean="0"/>
              <a:t>The parcel’s dew point follows the gray lines.</a:t>
            </a:r>
            <a:endParaRPr lang="en-US" sz="2200" smtClean="0"/>
          </a:p>
          <a:p>
            <a:pPr algn="just" eaLnBrk="1" hangingPunct="1">
              <a:lnSpc>
                <a:spcPct val="90000"/>
              </a:lnSpc>
            </a:pPr>
            <a:endParaRPr lang="en-US" sz="2200" smtClean="0"/>
          </a:p>
          <a:p>
            <a:pPr algn="just" eaLnBrk="1" hangingPunct="1">
              <a:lnSpc>
                <a:spcPct val="90000"/>
              </a:lnSpc>
            </a:pPr>
            <a:r>
              <a:rPr lang="en-US" smtClean="0"/>
              <a:t>Note that these lines do not make a right angle with the temperature axis. They are tilted a little.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4294967295"/>
          </p:nvPr>
        </p:nvSpPr>
        <p:spPr>
          <a:xfrm>
            <a:off x="6553200" y="6248400"/>
            <a:ext cx="1905000" cy="457200"/>
          </a:xfrm>
          <a:noFill/>
        </p:spPr>
        <p:txBody>
          <a:bodyPr/>
          <a:lstStyle/>
          <a:p>
            <a:fld id="{D8F4229D-7FC5-4B47-8942-15C4FFC8A15E}" type="slidenum">
              <a:rPr lang="en-US" smtClean="0"/>
              <a:pPr/>
              <a:t>17</a:t>
            </a:fld>
            <a:endParaRPr lang="en-US" dirty="0" smtClean="0"/>
          </a:p>
        </p:txBody>
      </p:sp>
      <p:sp>
        <p:nvSpPr>
          <p:cNvPr id="12291" name="Rectangle 2"/>
          <p:cNvSpPr>
            <a:spLocks noGrp="1" noChangeArrowheads="1"/>
          </p:cNvSpPr>
          <p:nvPr>
            <p:ph type="title"/>
          </p:nvPr>
        </p:nvSpPr>
        <p:spPr>
          <a:xfrm>
            <a:off x="609600" y="304800"/>
            <a:ext cx="7772400" cy="838200"/>
          </a:xfrm>
          <a:noFill/>
        </p:spPr>
        <p:txBody>
          <a:bodyPr/>
          <a:lstStyle/>
          <a:p>
            <a:pPr eaLnBrk="1" hangingPunct="1"/>
            <a:r>
              <a:rPr lang="en-US" sz="3200" b="1" u="sng" dirty="0" smtClean="0"/>
              <a:t>Skew T – Log P Charts:  The Gory Details</a:t>
            </a:r>
          </a:p>
        </p:txBody>
      </p:sp>
      <p:sp>
        <p:nvSpPr>
          <p:cNvPr id="12292" name="Rectangle 3"/>
          <p:cNvSpPr>
            <a:spLocks noGrp="1" noChangeArrowheads="1"/>
          </p:cNvSpPr>
          <p:nvPr>
            <p:ph type="body" idx="1"/>
          </p:nvPr>
        </p:nvSpPr>
        <p:spPr>
          <a:xfrm>
            <a:off x="609600" y="1371600"/>
            <a:ext cx="7772400" cy="5105400"/>
          </a:xfrm>
        </p:spPr>
        <p:txBody>
          <a:bodyPr/>
          <a:lstStyle/>
          <a:p>
            <a:pPr algn="just" eaLnBrk="1" hangingPunct="1">
              <a:lnSpc>
                <a:spcPct val="90000"/>
              </a:lnSpc>
              <a:buNone/>
            </a:pPr>
            <a:endParaRPr lang="en-US" sz="2200" smtClean="0"/>
          </a:p>
          <a:p>
            <a:pPr algn="just" eaLnBrk="1" hangingPunct="1">
              <a:lnSpc>
                <a:spcPct val="90000"/>
              </a:lnSpc>
            </a:pPr>
            <a:r>
              <a:rPr lang="en-US" smtClean="0"/>
              <a:t>As an air parcel rises, its dew point goes down, </a:t>
            </a:r>
            <a:r>
              <a:rPr lang="en-US" b="1" i="1" smtClean="0"/>
              <a:t>even though its absolute humidity has not changed</a:t>
            </a:r>
            <a:r>
              <a:rPr lang="en-US" smtClean="0"/>
              <a:t>. Dew point depends on pressure, and therefore on altitude. </a:t>
            </a:r>
          </a:p>
          <a:p>
            <a:pPr algn="just" eaLnBrk="1" hangingPunct="1">
              <a:lnSpc>
                <a:spcPct val="90000"/>
              </a:lnSpc>
            </a:pPr>
            <a:endParaRPr lang="en-US" smtClean="0"/>
          </a:p>
          <a:p>
            <a:pPr eaLnBrk="1" hangingPunct="1">
              <a:lnSpc>
                <a:spcPct val="90000"/>
              </a:lnSpc>
            </a:pPr>
            <a:r>
              <a:rPr lang="en-US" smtClean="0"/>
              <a:t>Dew point also depends on water content.</a:t>
            </a:r>
          </a:p>
          <a:p>
            <a:pPr eaLnBrk="1" hangingPunct="1">
              <a:lnSpc>
                <a:spcPct val="90000"/>
              </a:lnSpc>
            </a:pPr>
            <a:endParaRPr lang="en-US" smtClean="0"/>
          </a:p>
          <a:p>
            <a:pPr algn="just" eaLnBrk="1" hangingPunct="1">
              <a:lnSpc>
                <a:spcPct val="90000"/>
              </a:lnSpc>
            </a:pPr>
            <a:r>
              <a:rPr lang="en-US" smtClean="0"/>
              <a:t>We want to know the parcel’s dew point </a:t>
            </a:r>
            <a:r>
              <a:rPr lang="en-US" b="1" i="1" smtClean="0"/>
              <a:t>at altitude</a:t>
            </a:r>
            <a:r>
              <a:rPr lang="en-US" smtClean="0"/>
              <a:t>, so that clouds can be predicted.</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Slide Number Placeholder 3"/>
          <p:cNvSpPr>
            <a:spLocks noGrp="1"/>
          </p:cNvSpPr>
          <p:nvPr>
            <p:ph type="sldNum" sz="quarter" idx="12"/>
          </p:nvPr>
        </p:nvSpPr>
        <p:spPr>
          <a:noFill/>
        </p:spPr>
        <p:txBody>
          <a:bodyPr/>
          <a:lstStyle/>
          <a:p>
            <a:fld id="{E5E13AE6-CF87-456B-AB20-653B6275E05F}" type="slidenum">
              <a:rPr lang="en-US" smtClean="0"/>
              <a:pPr/>
              <a:t>18</a:t>
            </a:fld>
            <a:endParaRPr lang="en-US" dirty="0" smtClean="0"/>
          </a:p>
        </p:txBody>
      </p:sp>
      <p:sp>
        <p:nvSpPr>
          <p:cNvPr id="1029" name="Rectangle 2"/>
          <p:cNvSpPr>
            <a:spLocks noChangeArrowheads="1"/>
          </p:cNvSpPr>
          <p:nvPr/>
        </p:nvSpPr>
        <p:spPr bwMode="auto">
          <a:xfrm>
            <a:off x="1371600" y="304800"/>
            <a:ext cx="6705600" cy="838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nchor="ctr"/>
          <a:lstStyle/>
          <a:p>
            <a:pPr algn="ctr"/>
            <a:r>
              <a:rPr lang="en-US" sz="1600" dirty="0">
                <a:solidFill>
                  <a:schemeClr val="tx2"/>
                </a:solidFill>
              </a:rPr>
              <a:t> </a:t>
            </a:r>
            <a:r>
              <a:rPr lang="en-US" sz="2800" b="1" dirty="0">
                <a:solidFill>
                  <a:schemeClr val="tx2"/>
                </a:solidFill>
              </a:rPr>
              <a:t>Reno Sounding &amp; Adiabat </a:t>
            </a:r>
            <a:r>
              <a:rPr lang="en-US" sz="2800" b="1">
                <a:solidFill>
                  <a:schemeClr val="tx2"/>
                </a:solidFill>
              </a:rPr>
              <a:t>at </a:t>
            </a:r>
            <a:r>
              <a:rPr lang="en-US" sz="2800" b="1" smtClean="0">
                <a:solidFill>
                  <a:schemeClr val="tx2"/>
                </a:solidFill>
              </a:rPr>
              <a:t>~Max Temp</a:t>
            </a:r>
            <a:endParaRPr lang="en-US" sz="2800" b="1" dirty="0">
              <a:solidFill>
                <a:schemeClr val="tx2"/>
              </a:solidFill>
            </a:endParaRPr>
          </a:p>
        </p:txBody>
      </p:sp>
      <p:graphicFrame>
        <p:nvGraphicFramePr>
          <p:cNvPr id="1026" name="Object 3"/>
          <p:cNvGraphicFramePr>
            <a:graphicFrameLocks noChangeAspect="1"/>
          </p:cNvGraphicFramePr>
          <p:nvPr/>
        </p:nvGraphicFramePr>
        <p:xfrm>
          <a:off x="1371600" y="1447800"/>
          <a:ext cx="6446837" cy="5257800"/>
        </p:xfrm>
        <a:graphic>
          <a:graphicData uri="http://schemas.openxmlformats.org/presentationml/2006/ole">
            <p:oleObj spid="_x0000_s54274" name="Bitmap Image" r:id="rId4" imgW="6447619" imgH="5276190" progId="PBrush">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772400" cy="8382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en-US" smtClean="0"/>
              <a:t>Blank Skew T – Log P Chart</a:t>
            </a:r>
            <a:endParaRPr lang="en-US"/>
          </a:p>
        </p:txBody>
      </p:sp>
      <p:pic>
        <p:nvPicPr>
          <p:cNvPr id="5" name="Content Placeholder 4" descr="blank skew t.jpg"/>
          <p:cNvPicPr>
            <a:picLocks noGrp="1" noChangeAspect="1"/>
          </p:cNvPicPr>
          <p:nvPr>
            <p:ph idx="1"/>
          </p:nvPr>
        </p:nvPicPr>
        <p:blipFill>
          <a:blip r:embed="rId3" cstate="print"/>
          <a:stretch>
            <a:fillRect/>
          </a:stretch>
        </p:blipFill>
        <p:spPr>
          <a:xfrm>
            <a:off x="762000" y="1371600"/>
            <a:ext cx="7881938" cy="5155406"/>
          </a:xfrm>
        </p:spPr>
      </p:pic>
      <p:sp>
        <p:nvSpPr>
          <p:cNvPr id="4" name="Slide Number Placeholder 3"/>
          <p:cNvSpPr>
            <a:spLocks noGrp="1"/>
          </p:cNvSpPr>
          <p:nvPr>
            <p:ph type="sldNum" sz="quarter" idx="4294967295"/>
          </p:nvPr>
        </p:nvSpPr>
        <p:spPr>
          <a:xfrm>
            <a:off x="6553200" y="6248400"/>
            <a:ext cx="1905000" cy="457200"/>
          </a:xfrm>
        </p:spPr>
        <p:txBody>
          <a:bodyPr/>
          <a:lstStyle/>
          <a:p>
            <a:pPr>
              <a:defRPr/>
            </a:pPr>
            <a:fld id="{F66DCB67-061E-49D3-A337-E496CEAC2E4A}"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8C66A97D-C2EB-4FEA-9D7C-5A44B4CD7253}" type="slidenum">
              <a:rPr lang="en-US" smtClean="0"/>
              <a:pPr/>
              <a:t>2</a:t>
            </a:fld>
            <a:endParaRPr lang="en-US" dirty="0" smtClean="0"/>
          </a:p>
        </p:txBody>
      </p:sp>
      <p:sp>
        <p:nvSpPr>
          <p:cNvPr id="6147" name="Rectangle 2"/>
          <p:cNvSpPr>
            <a:spLocks noChangeArrowheads="1"/>
          </p:cNvSpPr>
          <p:nvPr/>
        </p:nvSpPr>
        <p:spPr bwMode="auto">
          <a:xfrm>
            <a:off x="228600" y="533400"/>
            <a:ext cx="8610600" cy="5908675"/>
          </a:xfrm>
          <a:prstGeom prst="rect">
            <a:avLst/>
          </a:prstGeom>
          <a:noFill/>
          <a:ln w="9525">
            <a:noFill/>
            <a:miter lim="800000"/>
            <a:headEnd/>
            <a:tailEnd/>
          </a:ln>
        </p:spPr>
        <p:txBody>
          <a:bodyPr>
            <a:spAutoFit/>
          </a:bodyPr>
          <a:lstStyle/>
          <a:p>
            <a:r>
              <a:rPr lang="en-US" sz="1400" dirty="0">
                <a:latin typeface="Courier New" pitchFamily="64" charset="0"/>
              </a:rPr>
              <a:t>SOARING FORECAST NATIONAL WEATHER SERVICE - RENO NV 700 AM PDT SUN JUL 10 </a:t>
            </a:r>
            <a:r>
              <a:rPr lang="en-US" sz="1400" u="sng" dirty="0">
                <a:latin typeface="Courier New" pitchFamily="64" charset="0"/>
              </a:rPr>
              <a:t>2005</a:t>
            </a:r>
          </a:p>
          <a:p>
            <a:r>
              <a:rPr lang="en-US" sz="1400" dirty="0">
                <a:latin typeface="Courier New" pitchFamily="64" charset="0"/>
              </a:rPr>
              <a:t> </a:t>
            </a:r>
          </a:p>
          <a:p>
            <a:r>
              <a:rPr lang="en-US" sz="1400" dirty="0">
                <a:latin typeface="Courier New" pitchFamily="64" charset="0"/>
              </a:rPr>
              <a:t>LOCAL INDICES FOR RNO			TODAY  	   YESTERDAY</a:t>
            </a:r>
          </a:p>
          <a:p>
            <a:r>
              <a:rPr lang="en-US" sz="1400" dirty="0">
                <a:latin typeface="Courier New" pitchFamily="64" charset="0"/>
              </a:rPr>
              <a:t>MAXIMUM TEMPERATURE AT RNO(DEG F)		89          84</a:t>
            </a:r>
          </a:p>
          <a:p>
            <a:r>
              <a:rPr lang="en-US" sz="1400" dirty="0">
                <a:latin typeface="Courier New" pitchFamily="64" charset="0"/>
              </a:rPr>
              <a:t>TRIGGER TEMPERATURE	(DEG F)     	72          74</a:t>
            </a:r>
            <a:br>
              <a:rPr lang="en-US" sz="1400" dirty="0">
                <a:latin typeface="Courier New" pitchFamily="64" charset="0"/>
              </a:rPr>
            </a:br>
            <a:r>
              <a:rPr lang="en-US" sz="1400" dirty="0">
                <a:latin typeface="Courier New" pitchFamily="64" charset="0"/>
              </a:rPr>
              <a:t>EXCEEDED YESTERDAY BY 18Z</a:t>
            </a:r>
          </a:p>
          <a:p>
            <a:r>
              <a:rPr lang="en-US" sz="1400" dirty="0">
                <a:latin typeface="Courier New" pitchFamily="64" charset="0"/>
              </a:rPr>
              <a:t>MAXIMUM ALTITUDE..............(FT MSL)..  14700       13200</a:t>
            </a:r>
          </a:p>
          <a:p>
            <a:r>
              <a:rPr lang="en-US" sz="1400" b="1" dirty="0">
                <a:latin typeface="Courier New" pitchFamily="64" charset="0"/>
              </a:rPr>
              <a:t>SOARING INDEX.................(FPM).....    741         636</a:t>
            </a:r>
          </a:p>
          <a:p>
            <a:r>
              <a:rPr lang="en-US" sz="1400" b="1" dirty="0">
                <a:latin typeface="Courier New" pitchFamily="64" charset="0"/>
              </a:rPr>
              <a:t>FORECASTED K-INDEX.........VALID 18Z....      0           0</a:t>
            </a:r>
          </a:p>
          <a:p>
            <a:r>
              <a:rPr lang="en-US" sz="1400" b="1" dirty="0">
                <a:latin typeface="Courier New" pitchFamily="64" charset="0"/>
              </a:rPr>
              <a:t>FORECASTED K-INDEX.........VALID 00Z....      0           0</a:t>
            </a:r>
          </a:p>
          <a:p>
            <a:r>
              <a:rPr lang="en-US" sz="1400" b="1" dirty="0">
                <a:latin typeface="Courier New" pitchFamily="64" charset="0"/>
              </a:rPr>
              <a:t>FORECASTED LIFTED INDEX....VALID 18Z....      8           6</a:t>
            </a:r>
          </a:p>
          <a:p>
            <a:r>
              <a:rPr lang="en-US" sz="1400" b="1" dirty="0">
                <a:latin typeface="Courier New" pitchFamily="64" charset="0"/>
              </a:rPr>
              <a:t>FORECASTED LIFTED INDEX....VALID 00Z....      6           5</a:t>
            </a:r>
          </a:p>
          <a:p>
            <a:r>
              <a:rPr lang="en-US" sz="1400" dirty="0">
                <a:latin typeface="Courier New" pitchFamily="64" charset="0"/>
              </a:rPr>
              <a:t> </a:t>
            </a:r>
          </a:p>
          <a:p>
            <a:r>
              <a:rPr lang="en-US" sz="1400" dirty="0">
                <a:latin typeface="Courier New" pitchFamily="64" charset="0"/>
              </a:rPr>
              <a:t> AFTERNOON WINDS ALOFT FORECAST</a:t>
            </a:r>
          </a:p>
          <a:p>
            <a:r>
              <a:rPr lang="en-US" sz="1400" dirty="0">
                <a:latin typeface="Courier New" pitchFamily="64" charset="0"/>
              </a:rPr>
              <a:t> MSL (FT)	WIND	TEMP (ºC)</a:t>
            </a:r>
          </a:p>
          <a:p>
            <a:r>
              <a:rPr lang="en-US" sz="1400" dirty="0">
                <a:latin typeface="Courier New" pitchFamily="64" charset="0"/>
              </a:rPr>
              <a:t> 9000 		2712	+13</a:t>
            </a:r>
          </a:p>
          <a:p>
            <a:r>
              <a:rPr lang="en-US" sz="1400" dirty="0">
                <a:latin typeface="Courier New" pitchFamily="64" charset="0"/>
              </a:rPr>
              <a:t> 10000 		2614	+10</a:t>
            </a:r>
          </a:p>
          <a:p>
            <a:r>
              <a:rPr lang="en-US" sz="1400" dirty="0">
                <a:latin typeface="Courier New" pitchFamily="64" charset="0"/>
              </a:rPr>
              <a:t> 12000 		2619	+06  ← 19 knot wind </a:t>
            </a:r>
            <a:r>
              <a:rPr lang="en-US" sz="1400">
                <a:latin typeface="Courier New" pitchFamily="64" charset="0"/>
              </a:rPr>
              <a:t>from </a:t>
            </a:r>
            <a:r>
              <a:rPr lang="en-US" sz="1400" smtClean="0">
                <a:latin typeface="Courier New" pitchFamily="64" charset="0"/>
              </a:rPr>
              <a:t>260º true, </a:t>
            </a:r>
            <a:r>
              <a:rPr lang="en-US" sz="1400" dirty="0">
                <a:latin typeface="Courier New" pitchFamily="64" charset="0"/>
              </a:rPr>
              <a:t>temperature </a:t>
            </a:r>
            <a:r>
              <a:rPr lang="en-US" sz="1400" dirty="0" smtClean="0">
                <a:latin typeface="Courier New" pitchFamily="64" charset="0"/>
              </a:rPr>
              <a:t>+6ºC</a:t>
            </a:r>
            <a:endParaRPr lang="en-US" sz="1400" dirty="0">
              <a:latin typeface="Courier New" pitchFamily="64" charset="0"/>
            </a:endParaRPr>
          </a:p>
          <a:p>
            <a:r>
              <a:rPr lang="en-US" sz="1400" dirty="0">
                <a:latin typeface="Courier New" pitchFamily="64" charset="0"/>
              </a:rPr>
              <a:t> 14000 		2620	+02</a:t>
            </a:r>
          </a:p>
          <a:p>
            <a:r>
              <a:rPr lang="en-US" sz="1400" dirty="0">
                <a:latin typeface="Courier New" pitchFamily="64" charset="0"/>
              </a:rPr>
              <a:t> 16000 		2622	-01</a:t>
            </a:r>
          </a:p>
          <a:p>
            <a:r>
              <a:rPr lang="en-US" sz="1400" dirty="0">
                <a:latin typeface="Courier New" pitchFamily="64" charset="0"/>
              </a:rPr>
              <a:t> 18000 		2727	-04</a:t>
            </a:r>
          </a:p>
          <a:p>
            <a:r>
              <a:rPr lang="en-US" sz="1400" dirty="0">
                <a:latin typeface="Courier New" pitchFamily="64" charset="0"/>
              </a:rPr>
              <a:t>   </a:t>
            </a:r>
          </a:p>
          <a:p>
            <a:r>
              <a:rPr lang="en-US" sz="1400" dirty="0">
                <a:latin typeface="Courier New" pitchFamily="64" charset="0"/>
              </a:rPr>
              <a:t> RENO TAF FORECAST:</a:t>
            </a:r>
          </a:p>
          <a:p>
            <a:r>
              <a:rPr lang="en-US" sz="1400" dirty="0">
                <a:latin typeface="Courier New" pitchFamily="64" charset="0"/>
              </a:rPr>
              <a:t> KRNO 101120Z 101212 VRB03KT P6SM FEW080 SCT160</a:t>
            </a:r>
          </a:p>
          <a:p>
            <a:r>
              <a:rPr lang="en-US" sz="1400" dirty="0">
                <a:latin typeface="Courier New" pitchFamily="64" charset="0"/>
              </a:rPr>
              <a:t>      FM1200 VRB03KT P6SM SCT080 SCT160</a:t>
            </a:r>
          </a:p>
          <a:p>
            <a:r>
              <a:rPr lang="en-US" sz="1400" dirty="0">
                <a:latin typeface="Courier New" pitchFamily="64" charset="0"/>
              </a:rPr>
              <a:t>      FM2200 29012G20KT P6SM SCT080</a:t>
            </a:r>
          </a:p>
          <a:p>
            <a:r>
              <a:rPr lang="en-US" sz="1400" dirty="0">
                <a:latin typeface="Courier New" pitchFamily="64" charset="0"/>
              </a:rPr>
              <a:t>      FM0500 VRB03KT P6SM SKC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1000"/>
            <a:lum/>
          </a:blip>
          <a:srcRect/>
          <a:stretch>
            <a:fillRect t="-3000" b="-3000"/>
          </a:stretch>
        </a:blipFill>
        <a:effectLst/>
      </p:bgPr>
    </p:bg>
    <p:spTree>
      <p:nvGrpSpPr>
        <p:cNvPr id="1" name=""/>
        <p:cNvGrpSpPr/>
        <p:nvPr/>
      </p:nvGrpSpPr>
      <p:grpSpPr>
        <a:xfrm>
          <a:off x="0" y="0"/>
          <a:ext cx="0" cy="0"/>
          <a:chOff x="0" y="0"/>
          <a:chExt cx="0" cy="0"/>
        </a:xfrm>
      </p:grpSpPr>
      <p:sp>
        <p:nvSpPr>
          <p:cNvPr id="13314" name="Title 5"/>
          <p:cNvSpPr>
            <a:spLocks noGrp="1"/>
          </p:cNvSpPr>
          <p:nvPr>
            <p:ph type="title"/>
          </p:nvPr>
        </p:nvSpPr>
        <p:spPr>
          <a:xfrm>
            <a:off x="609600" y="228600"/>
            <a:ext cx="7772400" cy="990600"/>
          </a:xfrm>
          <a:noFill/>
        </p:spPr>
        <p:txBody>
          <a:bodyPr/>
          <a:lstStyle/>
          <a:p>
            <a:r>
              <a:rPr lang="en-US" sz="3200" b="1" u="sng" dirty="0" smtClean="0"/>
              <a:t>How High Will the Parcel Rise??</a:t>
            </a:r>
            <a:br>
              <a:rPr lang="en-US" sz="3200" b="1" u="sng" dirty="0" smtClean="0"/>
            </a:br>
            <a:r>
              <a:rPr lang="en-US" sz="3200" b="1" u="sng" dirty="0" smtClean="0"/>
              <a:t>Will a Cloud Form at the </a:t>
            </a:r>
            <a:r>
              <a:rPr lang="en-US" sz="3200" b="1" u="sng" smtClean="0"/>
              <a:t>Top??</a:t>
            </a:r>
            <a:endParaRPr lang="en-US" sz="3200" u="sng" dirty="0" smtClean="0"/>
          </a:p>
        </p:txBody>
      </p:sp>
      <p:sp>
        <p:nvSpPr>
          <p:cNvPr id="13315" name="Content Placeholder 6"/>
          <p:cNvSpPr>
            <a:spLocks noGrp="1"/>
          </p:cNvSpPr>
          <p:nvPr>
            <p:ph idx="1"/>
          </p:nvPr>
        </p:nvSpPr>
        <p:spPr>
          <a:xfrm>
            <a:off x="685800" y="1295400"/>
            <a:ext cx="7772400" cy="5410200"/>
          </a:xfrm>
        </p:spPr>
        <p:txBody>
          <a:bodyPr/>
          <a:lstStyle/>
          <a:p>
            <a:pPr algn="just"/>
            <a:endParaRPr lang="en-US" smtClean="0"/>
          </a:p>
          <a:p>
            <a:pPr algn="just"/>
            <a:r>
              <a:rPr lang="en-US" smtClean="0"/>
              <a:t>Our </a:t>
            </a:r>
            <a:r>
              <a:rPr lang="en-US" dirty="0" smtClean="0"/>
              <a:t>fearless parcel of air continues to rise as long as it is </a:t>
            </a:r>
            <a:r>
              <a:rPr lang="en-US" b="1" i="1" dirty="0" smtClean="0"/>
              <a:t>warmer</a:t>
            </a:r>
            <a:r>
              <a:rPr lang="en-US" i="1" dirty="0" smtClean="0"/>
              <a:t> </a:t>
            </a:r>
            <a:r>
              <a:rPr lang="en-US" dirty="0" smtClean="0"/>
              <a:t>than the surrounding air. As soon as its temperature is the same as the surroundings, the parcel is no longer buoyant and will rise no further</a:t>
            </a:r>
            <a:r>
              <a:rPr lang="en-US" smtClean="0"/>
              <a:t>. </a:t>
            </a:r>
            <a:endParaRPr lang="en-US" dirty="0" smtClean="0"/>
          </a:p>
        </p:txBody>
      </p:sp>
      <p:sp>
        <p:nvSpPr>
          <p:cNvPr id="13316" name="Slide Number Placeholder 1"/>
          <p:cNvSpPr>
            <a:spLocks noGrp="1"/>
          </p:cNvSpPr>
          <p:nvPr>
            <p:ph type="sldNum" sz="quarter" idx="4294967295"/>
          </p:nvPr>
        </p:nvSpPr>
        <p:spPr>
          <a:xfrm>
            <a:off x="6553200" y="6248400"/>
            <a:ext cx="1905000" cy="457200"/>
          </a:xfrm>
          <a:noFill/>
        </p:spPr>
        <p:txBody>
          <a:bodyPr/>
          <a:lstStyle/>
          <a:p>
            <a:fld id="{24465A21-5835-4992-8FA0-85CA3D0363C4}" type="slidenum">
              <a:rPr lang="en-US" smtClean="0"/>
              <a:pPr/>
              <a:t>20</a:t>
            </a:fld>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1000"/>
            <a:lum/>
          </a:blip>
          <a:srcRect/>
          <a:stretch>
            <a:fillRect t="-3000" b="-3000"/>
          </a:stretch>
        </a:blipFill>
        <a:effectLst/>
      </p:bgPr>
    </p:bg>
    <p:spTree>
      <p:nvGrpSpPr>
        <p:cNvPr id="1" name=""/>
        <p:cNvGrpSpPr/>
        <p:nvPr/>
      </p:nvGrpSpPr>
      <p:grpSpPr>
        <a:xfrm>
          <a:off x="0" y="0"/>
          <a:ext cx="0" cy="0"/>
          <a:chOff x="0" y="0"/>
          <a:chExt cx="0" cy="0"/>
        </a:xfrm>
      </p:grpSpPr>
      <p:sp>
        <p:nvSpPr>
          <p:cNvPr id="13314" name="Title 5"/>
          <p:cNvSpPr>
            <a:spLocks noGrp="1"/>
          </p:cNvSpPr>
          <p:nvPr>
            <p:ph type="title"/>
          </p:nvPr>
        </p:nvSpPr>
        <p:spPr>
          <a:xfrm>
            <a:off x="609600" y="228600"/>
            <a:ext cx="7772400" cy="990600"/>
          </a:xfrm>
          <a:noFill/>
        </p:spPr>
        <p:txBody>
          <a:bodyPr/>
          <a:lstStyle/>
          <a:p>
            <a:r>
              <a:rPr lang="en-US" sz="3200" b="1" u="sng" dirty="0" smtClean="0"/>
              <a:t>How High Will the Parcel Rise??</a:t>
            </a:r>
            <a:br>
              <a:rPr lang="en-US" sz="3200" b="1" u="sng" dirty="0" smtClean="0"/>
            </a:br>
            <a:r>
              <a:rPr lang="en-US" sz="3200" b="1" u="sng" dirty="0" smtClean="0"/>
              <a:t>Will a Cloud Form at the </a:t>
            </a:r>
            <a:r>
              <a:rPr lang="en-US" sz="3200" b="1" u="sng" smtClean="0"/>
              <a:t>Top??</a:t>
            </a:r>
            <a:endParaRPr lang="en-US" sz="3200" u="sng" dirty="0" smtClean="0"/>
          </a:p>
        </p:txBody>
      </p:sp>
      <p:sp>
        <p:nvSpPr>
          <p:cNvPr id="13315" name="Content Placeholder 6"/>
          <p:cNvSpPr>
            <a:spLocks noGrp="1"/>
          </p:cNvSpPr>
          <p:nvPr>
            <p:ph idx="1"/>
          </p:nvPr>
        </p:nvSpPr>
        <p:spPr>
          <a:xfrm>
            <a:off x="685800" y="1295400"/>
            <a:ext cx="7772400" cy="5410200"/>
          </a:xfrm>
        </p:spPr>
        <p:txBody>
          <a:bodyPr/>
          <a:lstStyle/>
          <a:p>
            <a:pPr algn="just"/>
            <a:endParaRPr lang="en-US" sz="3000" smtClean="0"/>
          </a:p>
          <a:p>
            <a:pPr algn="just"/>
            <a:r>
              <a:rPr lang="en-US" smtClean="0"/>
              <a:t>If </a:t>
            </a:r>
            <a:r>
              <a:rPr lang="en-US" dirty="0" smtClean="0"/>
              <a:t>our parcel has cooled off enough to reach its dew point, the water vapor it contains condenses out and forms a </a:t>
            </a:r>
            <a:r>
              <a:rPr lang="en-US" smtClean="0"/>
              <a:t>cloud. If the parcel is still warmer than the surroundings, it will keep rising, up into the cloud</a:t>
            </a:r>
            <a:endParaRPr lang="en-US" dirty="0" smtClean="0"/>
          </a:p>
        </p:txBody>
      </p:sp>
      <p:sp>
        <p:nvSpPr>
          <p:cNvPr id="13316" name="Slide Number Placeholder 1"/>
          <p:cNvSpPr>
            <a:spLocks noGrp="1"/>
          </p:cNvSpPr>
          <p:nvPr>
            <p:ph type="sldNum" sz="quarter" idx="4294967295"/>
          </p:nvPr>
        </p:nvSpPr>
        <p:spPr>
          <a:xfrm>
            <a:off x="6553200" y="6248400"/>
            <a:ext cx="1905000" cy="457200"/>
          </a:xfrm>
          <a:noFill/>
        </p:spPr>
        <p:txBody>
          <a:bodyPr/>
          <a:lstStyle/>
          <a:p>
            <a:fld id="{24465A21-5835-4992-8FA0-85CA3D0363C4}" type="slidenum">
              <a:rPr lang="en-US" smtClean="0"/>
              <a:pPr/>
              <a:t>21</a:t>
            </a:fld>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1000"/>
            <a:lum/>
          </a:blip>
          <a:srcRect/>
          <a:stretch>
            <a:fillRect t="-3000" b="-3000"/>
          </a:stretch>
        </a:blipFill>
        <a:effectLst/>
      </p:bgPr>
    </p:bg>
    <p:spTree>
      <p:nvGrpSpPr>
        <p:cNvPr id="1" name=""/>
        <p:cNvGrpSpPr/>
        <p:nvPr/>
      </p:nvGrpSpPr>
      <p:grpSpPr>
        <a:xfrm>
          <a:off x="0" y="0"/>
          <a:ext cx="0" cy="0"/>
          <a:chOff x="0" y="0"/>
          <a:chExt cx="0" cy="0"/>
        </a:xfrm>
      </p:grpSpPr>
      <p:sp>
        <p:nvSpPr>
          <p:cNvPr id="13314" name="Title 5"/>
          <p:cNvSpPr>
            <a:spLocks noGrp="1"/>
          </p:cNvSpPr>
          <p:nvPr>
            <p:ph type="title"/>
          </p:nvPr>
        </p:nvSpPr>
        <p:spPr>
          <a:xfrm>
            <a:off x="609600" y="228600"/>
            <a:ext cx="7772400" cy="990600"/>
          </a:xfrm>
          <a:noFill/>
        </p:spPr>
        <p:txBody>
          <a:bodyPr/>
          <a:lstStyle/>
          <a:p>
            <a:r>
              <a:rPr lang="en-US" sz="3200" b="1" u="sng" dirty="0" smtClean="0"/>
              <a:t>How High Will the Parcel Rise??</a:t>
            </a:r>
            <a:br>
              <a:rPr lang="en-US" sz="3200" b="1" u="sng" dirty="0" smtClean="0"/>
            </a:br>
            <a:r>
              <a:rPr lang="en-US" sz="3200" b="1" u="sng" dirty="0" smtClean="0"/>
              <a:t>Will a Cloud Form at the </a:t>
            </a:r>
            <a:r>
              <a:rPr lang="en-US" sz="3200" b="1" u="sng" smtClean="0"/>
              <a:t>Top??</a:t>
            </a:r>
            <a:endParaRPr lang="en-US" sz="3200" u="sng" dirty="0" smtClean="0"/>
          </a:p>
        </p:txBody>
      </p:sp>
      <p:sp>
        <p:nvSpPr>
          <p:cNvPr id="13315" name="Content Placeholder 6"/>
          <p:cNvSpPr>
            <a:spLocks noGrp="1"/>
          </p:cNvSpPr>
          <p:nvPr>
            <p:ph idx="1"/>
          </p:nvPr>
        </p:nvSpPr>
        <p:spPr>
          <a:xfrm>
            <a:off x="533400" y="1447800"/>
            <a:ext cx="7924800" cy="5105400"/>
          </a:xfrm>
        </p:spPr>
        <p:txBody>
          <a:bodyPr/>
          <a:lstStyle/>
          <a:p>
            <a:pPr algn="just"/>
            <a:r>
              <a:rPr lang="en-US" smtClean="0"/>
              <a:t>If our parcel reaches the temperature of the surroundings </a:t>
            </a:r>
            <a:r>
              <a:rPr lang="en-US" b="1" i="1" smtClean="0"/>
              <a:t>before</a:t>
            </a:r>
            <a:r>
              <a:rPr lang="en-US" smtClean="0"/>
              <a:t> it reaches its dew point, it can’t rise any farther.</a:t>
            </a:r>
          </a:p>
          <a:p>
            <a:endParaRPr lang="en-US" smtClean="0"/>
          </a:p>
          <a:p>
            <a:pPr algn="just"/>
            <a:r>
              <a:rPr lang="en-US" smtClean="0"/>
              <a:t>Since the parcel can’t rise any further, it can’t cool off any more. No condensation will occur, no cloud will form, and we have a blue day.</a:t>
            </a:r>
          </a:p>
        </p:txBody>
      </p:sp>
      <p:sp>
        <p:nvSpPr>
          <p:cNvPr id="13316" name="Slide Number Placeholder 1"/>
          <p:cNvSpPr>
            <a:spLocks noGrp="1"/>
          </p:cNvSpPr>
          <p:nvPr>
            <p:ph type="sldNum" sz="quarter" idx="4294967295"/>
          </p:nvPr>
        </p:nvSpPr>
        <p:spPr>
          <a:xfrm>
            <a:off x="6553200" y="6248400"/>
            <a:ext cx="1905000" cy="457200"/>
          </a:xfrm>
          <a:noFill/>
        </p:spPr>
        <p:txBody>
          <a:bodyPr/>
          <a:lstStyle/>
          <a:p>
            <a:fld id="{24465A21-5835-4992-8FA0-85CA3D0363C4}" type="slidenum">
              <a:rPr lang="en-US" smtClean="0"/>
              <a:pPr/>
              <a:t>22</a:t>
            </a:fld>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3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0" y="533400"/>
            <a:ext cx="3810000" cy="609600"/>
          </a:xfrm>
        </p:spPr>
        <p:txBody>
          <a:bodyPr/>
          <a:lstStyle/>
          <a:p>
            <a:r>
              <a:rPr lang="en-US" sz="3200" b="1" u="sng" dirty="0" smtClean="0"/>
              <a:t>Why the Big Mess</a:t>
            </a:r>
            <a:r>
              <a:rPr lang="en-US" sz="2800" b="1" dirty="0" smtClean="0"/>
              <a:t>?</a:t>
            </a:r>
            <a:endParaRPr lang="en-US" sz="2800" b="1" dirty="0"/>
          </a:p>
        </p:txBody>
      </p:sp>
      <p:sp>
        <p:nvSpPr>
          <p:cNvPr id="3" name="Content Placeholder 2"/>
          <p:cNvSpPr>
            <a:spLocks noGrp="1"/>
          </p:cNvSpPr>
          <p:nvPr>
            <p:ph idx="1"/>
          </p:nvPr>
        </p:nvSpPr>
        <p:spPr>
          <a:xfrm>
            <a:off x="609600" y="1600200"/>
            <a:ext cx="7772400" cy="4724400"/>
          </a:xfrm>
        </p:spPr>
        <p:txBody>
          <a:bodyPr/>
          <a:lstStyle/>
          <a:p>
            <a:pPr algn="just"/>
            <a:r>
              <a:rPr lang="en-US" dirty="0" smtClean="0"/>
              <a:t>The </a:t>
            </a:r>
            <a:r>
              <a:rPr lang="en-US" smtClean="0"/>
              <a:t>plots you will soon see </a:t>
            </a:r>
            <a:r>
              <a:rPr lang="en-US" dirty="0" smtClean="0"/>
              <a:t>are actual data from </a:t>
            </a:r>
            <a:r>
              <a:rPr lang="en-US" smtClean="0"/>
              <a:t>the NOAA Earth Systems Research Laboratory</a:t>
            </a:r>
            <a:r>
              <a:rPr lang="en-US" dirty="0" smtClean="0"/>
              <a:t>.</a:t>
            </a:r>
          </a:p>
          <a:p>
            <a:endParaRPr lang="en-US" dirty="0" smtClean="0"/>
          </a:p>
          <a:p>
            <a:pPr algn="just"/>
            <a:r>
              <a:rPr lang="en-US" dirty="0" smtClean="0"/>
              <a:t>With all of the lines crammed on the plot, they’re hard to read. Why are they so </a:t>
            </a:r>
            <a:r>
              <a:rPr lang="en-US" smtClean="0"/>
              <a:t>messy?</a:t>
            </a:r>
            <a:endParaRPr lang="en-US" dirty="0" smtClean="0"/>
          </a:p>
        </p:txBody>
      </p:sp>
      <p:sp>
        <p:nvSpPr>
          <p:cNvPr id="4" name="Slide Number Placeholder 3"/>
          <p:cNvSpPr>
            <a:spLocks noGrp="1"/>
          </p:cNvSpPr>
          <p:nvPr>
            <p:ph type="sldNum" sz="quarter" idx="4294967295"/>
          </p:nvPr>
        </p:nvSpPr>
        <p:spPr>
          <a:xfrm>
            <a:off x="6553200" y="6248400"/>
            <a:ext cx="1905000" cy="457200"/>
          </a:xfrm>
        </p:spPr>
        <p:txBody>
          <a:bodyPr/>
          <a:lstStyle/>
          <a:p>
            <a:pPr>
              <a:defRPr/>
            </a:pPr>
            <a:fld id="{F66DCB67-061E-49D3-A337-E496CEAC2E4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3000"/>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00" y="533400"/>
            <a:ext cx="3810000" cy="609600"/>
          </a:xfrm>
        </p:spPr>
        <p:txBody>
          <a:bodyPr/>
          <a:lstStyle/>
          <a:p>
            <a:r>
              <a:rPr lang="en-US" sz="3200" b="1" u="sng" dirty="0" smtClean="0"/>
              <a:t>Why the Big Mess</a:t>
            </a:r>
            <a:r>
              <a:rPr lang="en-US" sz="2800" b="1" dirty="0" smtClean="0"/>
              <a:t>?</a:t>
            </a:r>
            <a:endParaRPr lang="en-US" sz="2800" b="1" dirty="0"/>
          </a:p>
        </p:txBody>
      </p:sp>
      <p:sp>
        <p:nvSpPr>
          <p:cNvPr id="3" name="Content Placeholder 2"/>
          <p:cNvSpPr>
            <a:spLocks noGrp="1"/>
          </p:cNvSpPr>
          <p:nvPr>
            <p:ph idx="1"/>
          </p:nvPr>
        </p:nvSpPr>
        <p:spPr>
          <a:xfrm>
            <a:off x="609600" y="1600200"/>
            <a:ext cx="7772400" cy="4724400"/>
          </a:xfrm>
        </p:spPr>
        <p:txBody>
          <a:bodyPr/>
          <a:lstStyle/>
          <a:p>
            <a:pPr algn="just"/>
            <a:r>
              <a:rPr lang="en-US" smtClean="0"/>
              <a:t>Tradition is probably the answer. Before computers, data had to be plotted by hand, and adiabats constructed manually.</a:t>
            </a:r>
          </a:p>
          <a:p>
            <a:pPr algn="just"/>
            <a:endParaRPr lang="en-US" sz="2200" smtClean="0"/>
          </a:p>
          <a:p>
            <a:pPr algn="just"/>
            <a:r>
              <a:rPr lang="en-US" smtClean="0"/>
              <a:t>Families of adiabats and dew point lines are distributed over the plot to facilitate manual plotting and interpolation…something that’s not necessary any more. </a:t>
            </a:r>
          </a:p>
          <a:p>
            <a:endParaRPr lang="en-US" sz="2000" dirty="0" smtClean="0"/>
          </a:p>
          <a:p>
            <a:endParaRPr lang="en-US" sz="2000" dirty="0" smtClean="0"/>
          </a:p>
          <a:p>
            <a:endParaRPr lang="en-US" sz="2000" dirty="0"/>
          </a:p>
        </p:txBody>
      </p:sp>
      <p:sp>
        <p:nvSpPr>
          <p:cNvPr id="4" name="Slide Number Placeholder 3"/>
          <p:cNvSpPr>
            <a:spLocks noGrp="1"/>
          </p:cNvSpPr>
          <p:nvPr>
            <p:ph type="sldNum" sz="quarter" idx="4294967295"/>
          </p:nvPr>
        </p:nvSpPr>
        <p:spPr>
          <a:xfrm>
            <a:off x="6553200" y="6248400"/>
            <a:ext cx="1905000" cy="457200"/>
          </a:xfrm>
        </p:spPr>
        <p:txBody>
          <a:bodyPr/>
          <a:lstStyle/>
          <a:p>
            <a:pPr>
              <a:defRPr/>
            </a:pPr>
            <a:fld id="{F66DCB67-061E-49D3-A337-E496CEAC2E4A}"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162800" cy="609600"/>
          </a:xfrm>
        </p:spPr>
        <p:txBody>
          <a:bodyPr/>
          <a:lstStyle/>
          <a:p>
            <a:r>
              <a:rPr lang="en-US" sz="3200" b="1" u="sng" smtClean="0"/>
              <a:t>Plotting the Old-Fashioned Way…Yuk</a:t>
            </a:r>
            <a:endParaRPr lang="en-US" sz="2800" b="1" dirty="0"/>
          </a:p>
        </p:txBody>
      </p:sp>
      <p:sp>
        <p:nvSpPr>
          <p:cNvPr id="4" name="Slide Number Placeholder 3"/>
          <p:cNvSpPr>
            <a:spLocks noGrp="1"/>
          </p:cNvSpPr>
          <p:nvPr>
            <p:ph type="sldNum" sz="quarter" idx="4294967295"/>
          </p:nvPr>
        </p:nvSpPr>
        <p:spPr>
          <a:xfrm>
            <a:off x="6553200" y="6248400"/>
            <a:ext cx="1905000" cy="457200"/>
          </a:xfrm>
        </p:spPr>
        <p:txBody>
          <a:bodyPr/>
          <a:lstStyle/>
          <a:p>
            <a:pPr>
              <a:defRPr/>
            </a:pPr>
            <a:fld id="{F66DCB67-061E-49D3-A337-E496CEAC2E4A}" type="slidenum">
              <a:rPr lang="en-US" smtClean="0"/>
              <a:pPr>
                <a:defRPr/>
              </a:pPr>
              <a:t>25</a:t>
            </a:fld>
            <a:endParaRPr lang="en-US" dirty="0"/>
          </a:p>
        </p:txBody>
      </p:sp>
      <p:pic>
        <p:nvPicPr>
          <p:cNvPr id="81922" name="Picture 2"/>
          <p:cNvPicPr>
            <a:picLocks noGrp="1" noChangeAspect="1" noChangeArrowheads="1"/>
          </p:cNvPicPr>
          <p:nvPr>
            <p:ph idx="1"/>
          </p:nvPr>
        </p:nvPicPr>
        <p:blipFill>
          <a:blip r:embed="rId3" cstate="print"/>
          <a:srcRect/>
          <a:stretch>
            <a:fillRect/>
          </a:stretch>
        </p:blipFill>
        <p:spPr bwMode="auto">
          <a:xfrm>
            <a:off x="609600" y="1447800"/>
            <a:ext cx="7772400" cy="4697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Slide Number Placeholder 4"/>
          <p:cNvSpPr>
            <a:spLocks noGrp="1"/>
          </p:cNvSpPr>
          <p:nvPr>
            <p:ph type="sldNum" sz="quarter" idx="12"/>
          </p:nvPr>
        </p:nvSpPr>
        <p:spPr>
          <a:noFill/>
        </p:spPr>
        <p:txBody>
          <a:bodyPr/>
          <a:lstStyle/>
          <a:p>
            <a:fld id="{843D44D2-D09E-453E-A664-2E93FF940A94}" type="slidenum">
              <a:rPr lang="en-US" smtClean="0"/>
              <a:pPr/>
              <a:t>26</a:t>
            </a:fld>
            <a:endParaRPr lang="en-US" dirty="0" smtClean="0"/>
          </a:p>
        </p:txBody>
      </p:sp>
      <p:sp>
        <p:nvSpPr>
          <p:cNvPr id="2053" name="Rectangle 4"/>
          <p:cNvSpPr>
            <a:spLocks noGrp="1" noChangeArrowheads="1"/>
          </p:cNvSpPr>
          <p:nvPr>
            <p:ph type="title"/>
          </p:nvPr>
        </p:nvSpPr>
        <p:spPr>
          <a:xfrm>
            <a:off x="685800" y="304800"/>
            <a:ext cx="7772400" cy="838200"/>
          </a:xfrm>
        </p:spPr>
        <p:txBody>
          <a:bodyPr/>
          <a:lstStyle/>
          <a:p>
            <a:pPr eaLnBrk="1" hangingPunct="1"/>
            <a:r>
              <a:rPr lang="en-US" sz="2800" b="1" dirty="0" smtClean="0"/>
              <a:t>Reno Sounding &amp; </a:t>
            </a:r>
            <a:r>
              <a:rPr lang="en-US" sz="2800" b="1" smtClean="0"/>
              <a:t>Adiabat at </a:t>
            </a:r>
            <a:br>
              <a:rPr lang="en-US" sz="2800" b="1" smtClean="0"/>
            </a:br>
            <a:r>
              <a:rPr lang="en-US" sz="2800" b="1" smtClean="0"/>
              <a:t>Approximate Trigger </a:t>
            </a:r>
            <a:r>
              <a:rPr lang="en-US" sz="2800" b="1" dirty="0" smtClean="0"/>
              <a:t>Temperature</a:t>
            </a:r>
          </a:p>
        </p:txBody>
      </p:sp>
      <p:graphicFrame>
        <p:nvGraphicFramePr>
          <p:cNvPr id="2050" name="Object 6"/>
          <p:cNvGraphicFramePr>
            <a:graphicFrameLocks noChangeAspect="1"/>
          </p:cNvGraphicFramePr>
          <p:nvPr/>
        </p:nvGraphicFramePr>
        <p:xfrm>
          <a:off x="1143000" y="1600200"/>
          <a:ext cx="6851650" cy="5010150"/>
        </p:xfrm>
        <a:graphic>
          <a:graphicData uri="http://schemas.openxmlformats.org/presentationml/2006/ole">
            <p:oleObj spid="_x0000_s2050" name="Bitmap Image" r:id="rId4" imgW="6849431" imgH="5009524" progId="PBrush">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Slide Number Placeholder 4"/>
          <p:cNvSpPr>
            <a:spLocks noGrp="1"/>
          </p:cNvSpPr>
          <p:nvPr>
            <p:ph type="sldNum" sz="quarter" idx="12"/>
          </p:nvPr>
        </p:nvSpPr>
        <p:spPr>
          <a:noFill/>
        </p:spPr>
        <p:txBody>
          <a:bodyPr/>
          <a:lstStyle/>
          <a:p>
            <a:fld id="{4AE6A938-4AC2-4422-9980-A66279936C9B}" type="slidenum">
              <a:rPr lang="en-US" smtClean="0"/>
              <a:pPr/>
              <a:t>27</a:t>
            </a:fld>
            <a:endParaRPr lang="en-US" dirty="0" smtClean="0"/>
          </a:p>
        </p:txBody>
      </p:sp>
      <p:sp>
        <p:nvSpPr>
          <p:cNvPr id="3077" name="Rectangle 2"/>
          <p:cNvSpPr>
            <a:spLocks noGrp="1" noChangeArrowheads="1"/>
          </p:cNvSpPr>
          <p:nvPr>
            <p:ph type="title"/>
          </p:nvPr>
        </p:nvSpPr>
        <p:spPr>
          <a:xfrm>
            <a:off x="685800" y="457200"/>
            <a:ext cx="7772400" cy="685800"/>
          </a:xfrm>
        </p:spPr>
        <p:txBody>
          <a:bodyPr/>
          <a:lstStyle/>
          <a:p>
            <a:pPr eaLnBrk="1" hangingPunct="1"/>
            <a:r>
              <a:rPr lang="en-US" sz="2800" b="1" dirty="0" smtClean="0"/>
              <a:t>Reno Sounding &amp; Adiabat </a:t>
            </a:r>
            <a:r>
              <a:rPr lang="en-US" sz="2800" b="1" smtClean="0"/>
              <a:t>at </a:t>
            </a:r>
            <a:br>
              <a:rPr lang="en-US" sz="2800" b="1" smtClean="0"/>
            </a:br>
            <a:r>
              <a:rPr lang="en-US" sz="2800" b="1" smtClean="0"/>
              <a:t>~</a:t>
            </a:r>
            <a:r>
              <a:rPr lang="en-US" sz="2800" b="1" dirty="0" smtClean="0"/>
              <a:t>Maximum Temperature</a:t>
            </a:r>
          </a:p>
        </p:txBody>
      </p:sp>
      <p:graphicFrame>
        <p:nvGraphicFramePr>
          <p:cNvPr id="3074" name="Object 3"/>
          <p:cNvGraphicFramePr>
            <a:graphicFrameLocks noChangeAspect="1"/>
          </p:cNvGraphicFramePr>
          <p:nvPr/>
        </p:nvGraphicFramePr>
        <p:xfrm>
          <a:off x="990600" y="1600200"/>
          <a:ext cx="6851650" cy="5010150"/>
        </p:xfrm>
        <a:graphic>
          <a:graphicData uri="http://schemas.openxmlformats.org/presentationml/2006/ole">
            <p:oleObj spid="_x0000_s3074" name="Bitmap Image" r:id="rId4" imgW="6849431" imgH="5009524" progId="PBrush">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6553200" y="6248400"/>
            <a:ext cx="1905000" cy="457200"/>
          </a:xfrm>
          <a:noFill/>
        </p:spPr>
        <p:txBody>
          <a:bodyPr/>
          <a:lstStyle/>
          <a:p>
            <a:fld id="{64BAA635-EC40-45E2-AE7E-BED946E92411}" type="slidenum">
              <a:rPr lang="en-US" smtClean="0"/>
              <a:pPr/>
              <a:t>28</a:t>
            </a:fld>
            <a:endParaRPr lang="en-US" dirty="0" smtClean="0"/>
          </a:p>
        </p:txBody>
      </p:sp>
      <p:sp>
        <p:nvSpPr>
          <p:cNvPr id="14339" name="Rectangle 2"/>
          <p:cNvSpPr>
            <a:spLocks noGrp="1" noChangeArrowheads="1"/>
          </p:cNvSpPr>
          <p:nvPr>
            <p:ph type="title"/>
          </p:nvPr>
        </p:nvSpPr>
        <p:spPr>
          <a:xfrm>
            <a:off x="990600" y="381000"/>
            <a:ext cx="7239000" cy="838200"/>
          </a:xfrm>
        </p:spPr>
        <p:txBody>
          <a:bodyPr/>
          <a:lstStyle/>
          <a:p>
            <a:pPr eaLnBrk="1" hangingPunct="1"/>
            <a:r>
              <a:rPr lang="en-US" sz="3200" b="1" u="sng" dirty="0" smtClean="0"/>
              <a:t>The Lifted Index – A Measure </a:t>
            </a:r>
            <a:r>
              <a:rPr lang="en-US" sz="3200" b="1" u="sng" smtClean="0"/>
              <a:t>of </a:t>
            </a:r>
            <a:br>
              <a:rPr lang="en-US" sz="3200" b="1" u="sng" smtClean="0"/>
            </a:br>
            <a:r>
              <a:rPr lang="en-US" sz="3200" b="1" u="sng" smtClean="0"/>
              <a:t>Atmospheric </a:t>
            </a:r>
            <a:r>
              <a:rPr lang="en-US" sz="2800" b="1" u="sng" dirty="0" smtClean="0"/>
              <a:t>Stability</a:t>
            </a:r>
          </a:p>
        </p:txBody>
      </p:sp>
      <p:sp>
        <p:nvSpPr>
          <p:cNvPr id="14340" name="Rectangle 3"/>
          <p:cNvSpPr>
            <a:spLocks noGrp="1" noChangeArrowheads="1"/>
          </p:cNvSpPr>
          <p:nvPr>
            <p:ph type="body" idx="1"/>
          </p:nvPr>
        </p:nvSpPr>
        <p:spPr>
          <a:xfrm>
            <a:off x="685800" y="1600200"/>
            <a:ext cx="7848600" cy="4724400"/>
          </a:xfrm>
        </p:spPr>
        <p:txBody>
          <a:bodyPr/>
          <a:lstStyle/>
          <a:p>
            <a:pPr algn="just" eaLnBrk="1" hangingPunct="1"/>
            <a:r>
              <a:rPr lang="en-US" dirty="0" smtClean="0"/>
              <a:t>A parcel of air not too far from the ground is “lifted” along an adiabat on the Skew – T chart to </a:t>
            </a:r>
            <a:r>
              <a:rPr lang="en-US" smtClean="0"/>
              <a:t>18,000 MSL</a:t>
            </a:r>
            <a:endParaRPr lang="en-US" dirty="0" smtClean="0"/>
          </a:p>
          <a:p>
            <a:pPr algn="just" eaLnBrk="1" hangingPunct="1"/>
            <a:endParaRPr lang="en-US" sz="2200" smtClean="0"/>
          </a:p>
          <a:p>
            <a:pPr algn="just" eaLnBrk="1" hangingPunct="1"/>
            <a:r>
              <a:rPr lang="en-US" smtClean="0"/>
              <a:t>Since </a:t>
            </a:r>
            <a:r>
              <a:rPr lang="en-US" dirty="0" smtClean="0"/>
              <a:t>the parcel of air is being lifted to lower pressure, it expands and cools down.</a:t>
            </a:r>
          </a:p>
          <a:p>
            <a:pPr algn="just" eaLnBrk="1" hangingPunct="1"/>
            <a:endParaRPr lang="en-US" sz="2200" smtClean="0"/>
          </a:p>
          <a:p>
            <a:pPr algn="just" eaLnBrk="1" hangingPunct="1"/>
            <a:r>
              <a:rPr lang="en-US" smtClean="0"/>
              <a:t>We </a:t>
            </a:r>
            <a:r>
              <a:rPr lang="en-US" dirty="0" smtClean="0"/>
              <a:t>assume that as the parcel of air rises, it does </a:t>
            </a:r>
            <a:r>
              <a:rPr lang="en-US" b="1" i="1" dirty="0" smtClean="0"/>
              <a:t>not</a:t>
            </a:r>
            <a:r>
              <a:rPr lang="en-US" dirty="0" smtClean="0"/>
              <a:t> share energy with </a:t>
            </a:r>
            <a:r>
              <a:rPr lang="en-US" smtClean="0"/>
              <a:t>the surroundings</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6553200" y="6248400"/>
            <a:ext cx="1905000" cy="457200"/>
          </a:xfrm>
          <a:noFill/>
        </p:spPr>
        <p:txBody>
          <a:bodyPr/>
          <a:lstStyle/>
          <a:p>
            <a:fld id="{64BAA635-EC40-45E2-AE7E-BED946E92411}" type="slidenum">
              <a:rPr lang="en-US" smtClean="0"/>
              <a:pPr/>
              <a:t>29</a:t>
            </a:fld>
            <a:endParaRPr lang="en-US" dirty="0" smtClean="0"/>
          </a:p>
        </p:txBody>
      </p:sp>
      <p:sp>
        <p:nvSpPr>
          <p:cNvPr id="14339" name="Rectangle 2"/>
          <p:cNvSpPr>
            <a:spLocks noGrp="1" noChangeArrowheads="1"/>
          </p:cNvSpPr>
          <p:nvPr>
            <p:ph type="title"/>
          </p:nvPr>
        </p:nvSpPr>
        <p:spPr>
          <a:xfrm>
            <a:off x="990600" y="381000"/>
            <a:ext cx="7239000" cy="838200"/>
          </a:xfrm>
        </p:spPr>
        <p:txBody>
          <a:bodyPr/>
          <a:lstStyle/>
          <a:p>
            <a:pPr eaLnBrk="1" hangingPunct="1"/>
            <a:r>
              <a:rPr lang="en-US" sz="3200" b="1" u="sng" dirty="0" smtClean="0"/>
              <a:t>The Lifted Index – A Measure </a:t>
            </a:r>
            <a:r>
              <a:rPr lang="en-US" sz="3200" b="1" u="sng" smtClean="0"/>
              <a:t>of </a:t>
            </a:r>
            <a:br>
              <a:rPr lang="en-US" sz="3200" b="1" u="sng" smtClean="0"/>
            </a:br>
            <a:r>
              <a:rPr lang="en-US" sz="3200" b="1" u="sng" smtClean="0"/>
              <a:t>Atmospheric </a:t>
            </a:r>
            <a:r>
              <a:rPr lang="en-US" sz="3200" b="1" u="sng" dirty="0" smtClean="0"/>
              <a:t>Stability</a:t>
            </a:r>
          </a:p>
        </p:txBody>
      </p:sp>
      <p:sp>
        <p:nvSpPr>
          <p:cNvPr id="14340" name="Rectangle 3"/>
          <p:cNvSpPr>
            <a:spLocks noGrp="1" noChangeArrowheads="1"/>
          </p:cNvSpPr>
          <p:nvPr>
            <p:ph type="body" idx="1"/>
          </p:nvPr>
        </p:nvSpPr>
        <p:spPr>
          <a:xfrm>
            <a:off x="457200" y="1600200"/>
            <a:ext cx="8153400" cy="4724400"/>
          </a:xfrm>
        </p:spPr>
        <p:txBody>
          <a:bodyPr/>
          <a:lstStyle/>
          <a:p>
            <a:pPr eaLnBrk="1" hangingPunct="1"/>
            <a:r>
              <a:rPr lang="en-US" smtClean="0"/>
              <a:t>The </a:t>
            </a:r>
            <a:r>
              <a:rPr lang="en-US" dirty="0" smtClean="0"/>
              <a:t>temperature of the lifted parcel is compared to the surroundings at 18,000 MSL.</a:t>
            </a:r>
          </a:p>
          <a:p>
            <a:pPr eaLnBrk="1" hangingPunct="1"/>
            <a:r>
              <a:rPr lang="en-US" dirty="0" smtClean="0"/>
              <a:t>If the parcel is warmer than the surroundings, the LI is &lt; 0 and we are pleased.</a:t>
            </a:r>
          </a:p>
          <a:p>
            <a:pPr eaLnBrk="1" hangingPunct="1"/>
            <a:r>
              <a:rPr lang="en-US" dirty="0" smtClean="0"/>
              <a:t>If the parcel is cooler than the surroundings, the LI is &gt; 0 but we might not be unhappy.</a:t>
            </a:r>
          </a:p>
          <a:p>
            <a:pPr eaLnBrk="1" hangingPunct="1"/>
            <a:r>
              <a:rPr lang="en-US" dirty="0" smtClean="0"/>
              <a:t>Lifted Index = surrounding temp @ 500 mb minus lifted parcel temp @ 500 mb.</a:t>
            </a:r>
          </a:p>
          <a:p>
            <a:pPr eaLnBrk="1" hangingPunct="1"/>
            <a:endParaRPr 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4294967295"/>
          </p:nvPr>
        </p:nvSpPr>
        <p:spPr>
          <a:xfrm>
            <a:off x="6553200" y="6248400"/>
            <a:ext cx="1905000" cy="457200"/>
          </a:xfrm>
          <a:noFill/>
        </p:spPr>
        <p:txBody>
          <a:bodyPr/>
          <a:lstStyle/>
          <a:p>
            <a:fld id="{4753319B-B64E-4D13-8FD0-02B5C01FCDF7}" type="slidenum">
              <a:rPr lang="en-US" smtClean="0"/>
              <a:pPr/>
              <a:t>3</a:t>
            </a:fld>
            <a:endParaRPr lang="en-US" dirty="0" smtClean="0"/>
          </a:p>
        </p:txBody>
      </p:sp>
      <p:sp>
        <p:nvSpPr>
          <p:cNvPr id="8195" name="Rectangle 2"/>
          <p:cNvSpPr>
            <a:spLocks noGrp="1" noChangeArrowheads="1"/>
          </p:cNvSpPr>
          <p:nvPr>
            <p:ph type="title"/>
          </p:nvPr>
        </p:nvSpPr>
        <p:spPr>
          <a:xfrm>
            <a:off x="685800" y="381000"/>
            <a:ext cx="7772400" cy="838200"/>
          </a:xfrm>
          <a:noFill/>
        </p:spPr>
        <p:txBody>
          <a:bodyPr/>
          <a:lstStyle/>
          <a:p>
            <a:pPr eaLnBrk="1" hangingPunct="1"/>
            <a:r>
              <a:rPr lang="en-US" sz="3200" b="1" u="sng" dirty="0" smtClean="0"/>
              <a:t>Soundings &amp; Skew T – Log P Charts</a:t>
            </a:r>
          </a:p>
        </p:txBody>
      </p:sp>
      <p:sp>
        <p:nvSpPr>
          <p:cNvPr id="8196" name="Rectangle 3"/>
          <p:cNvSpPr>
            <a:spLocks noGrp="1" noChangeArrowheads="1"/>
          </p:cNvSpPr>
          <p:nvPr>
            <p:ph type="body" idx="1"/>
          </p:nvPr>
        </p:nvSpPr>
        <p:spPr>
          <a:xfrm>
            <a:off x="685800" y="1447800"/>
            <a:ext cx="7772400" cy="5029200"/>
          </a:xfrm>
        </p:spPr>
        <p:txBody>
          <a:bodyPr/>
          <a:lstStyle/>
          <a:p>
            <a:pPr eaLnBrk="1" hangingPunct="1"/>
            <a:r>
              <a:rPr lang="en-US" dirty="0" smtClean="0"/>
              <a:t>Like most graphs, skew T – Log P charts have two axes.</a:t>
            </a:r>
            <a:br>
              <a:rPr lang="en-US" dirty="0" smtClean="0"/>
            </a:br>
            <a:endParaRPr lang="en-US" dirty="0" smtClean="0"/>
          </a:p>
          <a:p>
            <a:pPr eaLnBrk="1" hangingPunct="1"/>
            <a:r>
              <a:rPr lang="en-US" dirty="0" smtClean="0"/>
              <a:t>The vertical axis is for pressure, </a:t>
            </a:r>
            <a:r>
              <a:rPr lang="en-US" b="1" i="1" dirty="0" smtClean="0"/>
              <a:t>decreasing</a:t>
            </a:r>
            <a:r>
              <a:rPr lang="en-US" dirty="0" smtClean="0"/>
              <a:t> as we go up the page to higher altitudes.</a:t>
            </a:r>
            <a:br>
              <a:rPr lang="en-US" dirty="0" smtClean="0"/>
            </a:br>
            <a:endParaRPr lang="en-US" dirty="0" smtClean="0"/>
          </a:p>
          <a:p>
            <a:pPr eaLnBrk="1" hangingPunct="1"/>
            <a:r>
              <a:rPr lang="en-US" dirty="0" smtClean="0"/>
              <a:t>The vertical axis </a:t>
            </a:r>
            <a:r>
              <a:rPr lang="en-US" smtClean="0"/>
              <a:t>is logarithmic</a:t>
            </a:r>
            <a:r>
              <a:rPr lang="en-US" dirty="0" smtClean="0"/>
              <a:t>; the scale looks stretched going up the </a:t>
            </a:r>
            <a:r>
              <a:rPr lang="en-US" smtClean="0"/>
              <a:t>page.</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4294967295"/>
          </p:nvPr>
        </p:nvSpPr>
        <p:spPr>
          <a:xfrm>
            <a:off x="6553200" y="6248400"/>
            <a:ext cx="1905000" cy="457200"/>
          </a:xfrm>
          <a:noFill/>
        </p:spPr>
        <p:txBody>
          <a:bodyPr/>
          <a:lstStyle/>
          <a:p>
            <a:fld id="{2760FEDB-3E7F-4DE4-8E1A-875601949B7B}" type="slidenum">
              <a:rPr lang="en-US" smtClean="0"/>
              <a:pPr/>
              <a:t>30</a:t>
            </a:fld>
            <a:endParaRPr lang="en-US" dirty="0" smtClean="0"/>
          </a:p>
        </p:txBody>
      </p:sp>
      <p:sp>
        <p:nvSpPr>
          <p:cNvPr id="15363" name="Rectangle 2"/>
          <p:cNvSpPr>
            <a:spLocks noGrp="1" noChangeArrowheads="1"/>
          </p:cNvSpPr>
          <p:nvPr>
            <p:ph type="title"/>
          </p:nvPr>
        </p:nvSpPr>
        <p:spPr>
          <a:xfrm>
            <a:off x="685800" y="457200"/>
            <a:ext cx="7772400" cy="990600"/>
          </a:xfrm>
        </p:spPr>
        <p:txBody>
          <a:bodyPr/>
          <a:lstStyle/>
          <a:p>
            <a:pPr eaLnBrk="1" hangingPunct="1"/>
            <a:r>
              <a:rPr lang="en-US" sz="3200" b="1" u="sng" dirty="0" smtClean="0"/>
              <a:t>The Lifted Index – A Measure </a:t>
            </a:r>
            <a:r>
              <a:rPr lang="en-US" sz="3200" b="1" u="sng" smtClean="0"/>
              <a:t>of </a:t>
            </a:r>
            <a:br>
              <a:rPr lang="en-US" sz="3200" b="1" u="sng" smtClean="0"/>
            </a:br>
            <a:r>
              <a:rPr lang="en-US" sz="3200" b="1" u="sng" smtClean="0"/>
              <a:t>Atmospheric </a:t>
            </a:r>
            <a:r>
              <a:rPr lang="en-US" sz="3200" b="1" u="sng" dirty="0" smtClean="0"/>
              <a:t>Stability</a:t>
            </a:r>
          </a:p>
        </p:txBody>
      </p:sp>
      <p:sp>
        <p:nvSpPr>
          <p:cNvPr id="15364" name="Rectangle 3"/>
          <p:cNvSpPr>
            <a:spLocks noGrp="1" noChangeArrowheads="1"/>
          </p:cNvSpPr>
          <p:nvPr>
            <p:ph type="body" idx="1"/>
          </p:nvPr>
        </p:nvSpPr>
        <p:spPr>
          <a:xfrm>
            <a:off x="457200" y="1600200"/>
            <a:ext cx="8458200" cy="4572000"/>
          </a:xfrm>
        </p:spPr>
        <p:txBody>
          <a:bodyPr/>
          <a:lstStyle/>
          <a:p>
            <a:pPr eaLnBrk="1" hangingPunct="1"/>
            <a:r>
              <a:rPr lang="en-US" smtClean="0"/>
              <a:t>A </a:t>
            </a:r>
            <a:r>
              <a:rPr lang="en-US" dirty="0" smtClean="0"/>
              <a:t>rule </a:t>
            </a:r>
            <a:r>
              <a:rPr lang="en-US" smtClean="0"/>
              <a:t>of thumb for soaring:</a:t>
            </a:r>
            <a:br>
              <a:rPr lang="en-US" smtClean="0"/>
            </a:br>
            <a:r>
              <a:rPr lang="en-US" smtClean="0"/>
              <a:t>LI  &gt;  2 </a:t>
            </a:r>
            <a:r>
              <a:rPr lang="en-US" dirty="0" smtClean="0"/>
              <a:t>could mean marginal to </a:t>
            </a:r>
            <a:r>
              <a:rPr lang="en-US" smtClean="0"/>
              <a:t>poor soaring</a:t>
            </a:r>
            <a:br>
              <a:rPr lang="en-US" smtClean="0"/>
            </a:br>
            <a:r>
              <a:rPr lang="en-US" smtClean="0"/>
              <a:t>-2  </a:t>
            </a:r>
            <a:r>
              <a:rPr lang="en-US" smtClean="0">
                <a:sym typeface="Symbol" pitchFamily="64" charset="2"/>
              </a:rPr>
              <a:t> </a:t>
            </a:r>
            <a:r>
              <a:rPr lang="en-US" smtClean="0"/>
              <a:t> LI  </a:t>
            </a:r>
            <a:r>
              <a:rPr lang="en-US" smtClean="0">
                <a:sym typeface="Symbol" pitchFamily="64" charset="2"/>
              </a:rPr>
              <a:t> </a:t>
            </a:r>
            <a:r>
              <a:rPr lang="en-US" smtClean="0"/>
              <a:t> </a:t>
            </a:r>
            <a:r>
              <a:rPr lang="en-US" dirty="0" smtClean="0"/>
              <a:t>+2 is supposedly ideal</a:t>
            </a:r>
            <a:r>
              <a:rPr lang="en-US" smtClean="0"/>
              <a:t/>
            </a:r>
            <a:br>
              <a:rPr lang="en-US" smtClean="0"/>
            </a:br>
            <a:r>
              <a:rPr lang="en-US" smtClean="0"/>
              <a:t>LI  &lt;  </a:t>
            </a:r>
            <a:r>
              <a:rPr lang="en-US" dirty="0" smtClean="0"/>
              <a:t>-2 </a:t>
            </a:r>
            <a:r>
              <a:rPr lang="en-US" smtClean="0"/>
              <a:t>could </a:t>
            </a:r>
            <a:r>
              <a:rPr lang="en-US" smtClean="0"/>
              <a:t>mean</a:t>
            </a:r>
            <a:r>
              <a:rPr lang="en-US" smtClean="0"/>
              <a:t> </a:t>
            </a:r>
            <a:r>
              <a:rPr lang="en-US" dirty="0" smtClean="0"/>
              <a:t>overdevelopment</a:t>
            </a:r>
            <a:br>
              <a:rPr lang="en-US" dirty="0" smtClean="0"/>
            </a:br>
            <a:endParaRPr lang="en-US" dirty="0" smtClean="0"/>
          </a:p>
          <a:p>
            <a:pPr eaLnBrk="1" hangingPunct="1"/>
            <a:r>
              <a:rPr lang="en-US" smtClean="0"/>
              <a:t>A rule of thumb for atomoshperic stability:</a:t>
            </a:r>
            <a:br>
              <a:rPr lang="en-US" smtClean="0"/>
            </a:br>
            <a:r>
              <a:rPr lang="en-US" smtClean="0"/>
              <a:t>LI  &gt;  </a:t>
            </a:r>
            <a:r>
              <a:rPr lang="en-US" dirty="0" smtClean="0"/>
              <a:t>0 </a:t>
            </a:r>
            <a:r>
              <a:rPr lang="en-US" smtClean="0"/>
              <a:t>means stable</a:t>
            </a:r>
            <a:br>
              <a:rPr lang="en-US" smtClean="0"/>
            </a:br>
            <a:r>
              <a:rPr lang="en-US" smtClean="0"/>
              <a:t>-4  </a:t>
            </a:r>
            <a:r>
              <a:rPr lang="en-US" smtClean="0">
                <a:sym typeface="Symbol" pitchFamily="64" charset="2"/>
              </a:rPr>
              <a:t> </a:t>
            </a:r>
            <a:r>
              <a:rPr lang="en-US" smtClean="0"/>
              <a:t> LI  </a:t>
            </a:r>
            <a:r>
              <a:rPr lang="en-US" smtClean="0">
                <a:sym typeface="Symbol" pitchFamily="64" charset="2"/>
              </a:rPr>
              <a:t></a:t>
            </a:r>
            <a:r>
              <a:rPr lang="en-US" smtClean="0"/>
              <a:t>  0 means marginally unstable</a:t>
            </a:r>
            <a:br>
              <a:rPr lang="en-US" smtClean="0"/>
            </a:br>
            <a:r>
              <a:rPr lang="en-US" smtClean="0"/>
              <a:t>LI  &lt;  </a:t>
            </a:r>
            <a:r>
              <a:rPr lang="en-US" dirty="0" smtClean="0"/>
              <a:t>-8 means a </a:t>
            </a:r>
            <a:r>
              <a:rPr lang="en-US" smtClean="0"/>
              <a:t>very unstable</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4294967295"/>
          </p:nvPr>
        </p:nvSpPr>
        <p:spPr>
          <a:xfrm>
            <a:off x="6553200" y="6248400"/>
            <a:ext cx="1905000" cy="457200"/>
          </a:xfrm>
          <a:noFill/>
        </p:spPr>
        <p:txBody>
          <a:bodyPr/>
          <a:lstStyle/>
          <a:p>
            <a:fld id="{2760FEDB-3E7F-4DE4-8E1A-875601949B7B}" type="slidenum">
              <a:rPr lang="en-US" smtClean="0"/>
              <a:pPr/>
              <a:t>31</a:t>
            </a:fld>
            <a:endParaRPr lang="en-US" dirty="0" smtClean="0"/>
          </a:p>
        </p:txBody>
      </p:sp>
      <p:sp>
        <p:nvSpPr>
          <p:cNvPr id="15363" name="Rectangle 2"/>
          <p:cNvSpPr>
            <a:spLocks noGrp="1" noChangeArrowheads="1"/>
          </p:cNvSpPr>
          <p:nvPr>
            <p:ph type="title"/>
          </p:nvPr>
        </p:nvSpPr>
        <p:spPr>
          <a:xfrm>
            <a:off x="685800" y="609600"/>
            <a:ext cx="7772400" cy="838200"/>
          </a:xfrm>
        </p:spPr>
        <p:txBody>
          <a:bodyPr/>
          <a:lstStyle/>
          <a:p>
            <a:pPr eaLnBrk="1" hangingPunct="1"/>
            <a:r>
              <a:rPr lang="en-US" sz="3200" b="1" u="sng" dirty="0" smtClean="0"/>
              <a:t>The Lifted Index – A Measure </a:t>
            </a:r>
            <a:r>
              <a:rPr lang="en-US" sz="3200" b="1" u="sng" smtClean="0"/>
              <a:t>of </a:t>
            </a:r>
            <a:br>
              <a:rPr lang="en-US" sz="3200" b="1" u="sng" smtClean="0"/>
            </a:br>
            <a:r>
              <a:rPr lang="en-US" sz="3200" b="1" u="sng" smtClean="0"/>
              <a:t>Atmospheric </a:t>
            </a:r>
            <a:r>
              <a:rPr lang="en-US" sz="3200" b="1" u="sng" dirty="0" smtClean="0"/>
              <a:t>Stability</a:t>
            </a:r>
          </a:p>
        </p:txBody>
      </p:sp>
      <p:sp>
        <p:nvSpPr>
          <p:cNvPr id="15364" name="Rectangle 3"/>
          <p:cNvSpPr>
            <a:spLocks noGrp="1" noChangeArrowheads="1"/>
          </p:cNvSpPr>
          <p:nvPr>
            <p:ph type="body" idx="1"/>
          </p:nvPr>
        </p:nvSpPr>
        <p:spPr>
          <a:xfrm>
            <a:off x="685800" y="1600200"/>
            <a:ext cx="7543800" cy="4572000"/>
          </a:xfrm>
        </p:spPr>
        <p:txBody>
          <a:bodyPr/>
          <a:lstStyle/>
          <a:p>
            <a:pPr algn="just" eaLnBrk="1" hangingPunct="1"/>
            <a:r>
              <a:rPr lang="en-US" smtClean="0"/>
              <a:t>A </a:t>
            </a:r>
            <a:r>
              <a:rPr lang="en-US" dirty="0" smtClean="0"/>
              <a:t>stable atmosphere </a:t>
            </a:r>
            <a:r>
              <a:rPr lang="en-US" b="1" i="1" dirty="0" smtClean="0"/>
              <a:t>doesn’t necessarily mean that we </a:t>
            </a:r>
            <a:r>
              <a:rPr lang="en-US" b="1" i="1" smtClean="0"/>
              <a:t>can’t soar, especially here at Air Sailing.</a:t>
            </a:r>
          </a:p>
          <a:p>
            <a:pPr algn="just" eaLnBrk="1" hangingPunct="1"/>
            <a:endParaRPr lang="en-US" b="1" i="1" dirty="0" smtClean="0"/>
          </a:p>
          <a:p>
            <a:pPr algn="just" eaLnBrk="1" hangingPunct="1"/>
            <a:r>
              <a:rPr lang="en-US" smtClean="0"/>
              <a:t>The lifted index </a:t>
            </a:r>
            <a:r>
              <a:rPr lang="en-US" dirty="0" smtClean="0"/>
              <a:t>has the units of temperature, and is calculated </a:t>
            </a:r>
            <a:r>
              <a:rPr lang="en-US" smtClean="0"/>
              <a:t>with dry temperatures </a:t>
            </a:r>
            <a:r>
              <a:rPr lang="en-US" dirty="0" smtClean="0"/>
              <a:t>only. No </a:t>
            </a:r>
            <a:r>
              <a:rPr lang="en-US" smtClean="0"/>
              <a:t>dew points are used.</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6553200" y="6248400"/>
            <a:ext cx="1905000" cy="457200"/>
          </a:xfrm>
          <a:noFill/>
        </p:spPr>
        <p:txBody>
          <a:bodyPr/>
          <a:lstStyle/>
          <a:p>
            <a:fld id="{1EA7DBDA-EEFE-444B-B833-23F7E379463E}" type="slidenum">
              <a:rPr lang="en-US" smtClean="0"/>
              <a:pPr/>
              <a:t>32</a:t>
            </a:fld>
            <a:endParaRPr lang="en-US" dirty="0" smtClean="0"/>
          </a:p>
        </p:txBody>
      </p:sp>
      <p:sp>
        <p:nvSpPr>
          <p:cNvPr id="16387" name="Rectangle 2"/>
          <p:cNvSpPr>
            <a:spLocks noGrp="1" noChangeArrowheads="1"/>
          </p:cNvSpPr>
          <p:nvPr>
            <p:ph type="title"/>
          </p:nvPr>
        </p:nvSpPr>
        <p:spPr>
          <a:xfrm>
            <a:off x="914400" y="304800"/>
            <a:ext cx="7239000" cy="762000"/>
          </a:xfrm>
        </p:spPr>
        <p:txBody>
          <a:bodyPr/>
          <a:lstStyle/>
          <a:p>
            <a:pPr eaLnBrk="1" hangingPunct="1"/>
            <a:r>
              <a:rPr lang="en-US" sz="3200" b="1" u="sng" dirty="0" smtClean="0"/>
              <a:t>The K Index – The Potential </a:t>
            </a:r>
            <a:r>
              <a:rPr lang="en-US" sz="3200" b="1" u="sng" smtClean="0"/>
              <a:t>for </a:t>
            </a:r>
            <a:br>
              <a:rPr lang="en-US" sz="3200" b="1" u="sng" smtClean="0"/>
            </a:br>
            <a:r>
              <a:rPr lang="en-US" sz="3200" b="1" u="sng" smtClean="0"/>
              <a:t>Convection </a:t>
            </a:r>
            <a:r>
              <a:rPr lang="en-US" sz="3200" b="1" u="sng" dirty="0" smtClean="0"/>
              <a:t>&amp; Thunderstorms</a:t>
            </a:r>
          </a:p>
        </p:txBody>
      </p:sp>
      <p:sp>
        <p:nvSpPr>
          <p:cNvPr id="16388" name="Rectangle 3"/>
          <p:cNvSpPr>
            <a:spLocks noGrp="1" noChangeArrowheads="1"/>
          </p:cNvSpPr>
          <p:nvPr>
            <p:ph type="body" idx="1"/>
          </p:nvPr>
        </p:nvSpPr>
        <p:spPr>
          <a:xfrm>
            <a:off x="304800" y="1219200"/>
            <a:ext cx="8534400" cy="5334000"/>
          </a:xfrm>
        </p:spPr>
        <p:txBody>
          <a:bodyPr/>
          <a:lstStyle/>
          <a:p>
            <a:pPr eaLnBrk="1" hangingPunct="1">
              <a:lnSpc>
                <a:spcPct val="90000"/>
              </a:lnSpc>
            </a:pPr>
            <a:endParaRPr lang="en-US" smtClean="0"/>
          </a:p>
          <a:p>
            <a:pPr eaLnBrk="1" hangingPunct="1">
              <a:lnSpc>
                <a:spcPct val="90000"/>
              </a:lnSpc>
            </a:pPr>
            <a:r>
              <a:rPr lang="en-US" smtClean="0"/>
              <a:t>To </a:t>
            </a:r>
            <a:r>
              <a:rPr lang="en-US" dirty="0" smtClean="0"/>
              <a:t>obtain the </a:t>
            </a:r>
            <a:r>
              <a:rPr lang="en-US" smtClean="0"/>
              <a:t>K Index:</a:t>
            </a:r>
            <a:br>
              <a:rPr lang="en-US" smtClean="0"/>
            </a:br>
            <a:r>
              <a:rPr lang="en-US" sz="2000" dirty="0" smtClean="0"/>
              <a:t/>
            </a:r>
            <a:br>
              <a:rPr lang="en-US" sz="2000" dirty="0" smtClean="0"/>
            </a:br>
            <a:r>
              <a:rPr lang="en-US" dirty="0" smtClean="0"/>
              <a:t>     </a:t>
            </a:r>
            <a:r>
              <a:rPr lang="en-US" smtClean="0"/>
              <a:t>- start </a:t>
            </a:r>
            <a:r>
              <a:rPr lang="en-US" dirty="0" smtClean="0"/>
              <a:t>with the air temperature at </a:t>
            </a:r>
            <a:r>
              <a:rPr lang="en-US" smtClean="0"/>
              <a:t>850 mb</a:t>
            </a:r>
            <a:br>
              <a:rPr lang="en-US" smtClean="0"/>
            </a:br>
            <a:r>
              <a:rPr lang="en-US" smtClean="0"/>
              <a:t>        (~</a:t>
            </a:r>
            <a:r>
              <a:rPr lang="en-US" dirty="0" smtClean="0"/>
              <a:t>4500 feet MSL)</a:t>
            </a:r>
            <a:r>
              <a:rPr lang="en-US" baseline="-25000" dirty="0" smtClean="0"/>
              <a:t/>
            </a:r>
            <a:br>
              <a:rPr lang="en-US" baseline="-25000" dirty="0" smtClean="0"/>
            </a:br>
            <a:r>
              <a:rPr lang="en-US" baseline="-25000" dirty="0" smtClean="0"/>
              <a:t>        </a:t>
            </a:r>
            <a:r>
              <a:rPr lang="en-US" dirty="0" smtClean="0"/>
              <a:t>- subtract off the air temperature at 500 </a:t>
            </a:r>
            <a:r>
              <a:rPr lang="en-US" smtClean="0"/>
              <a:t>mb </a:t>
            </a:r>
            <a:br>
              <a:rPr lang="en-US" smtClean="0"/>
            </a:br>
            <a:r>
              <a:rPr lang="en-US" smtClean="0"/>
              <a:t>        (~</a:t>
            </a:r>
            <a:r>
              <a:rPr lang="en-US" dirty="0" smtClean="0"/>
              <a:t>18,000 MSL)</a:t>
            </a:r>
            <a:r>
              <a:rPr lang="en-US" baseline="-25000" dirty="0" smtClean="0"/>
              <a:t/>
            </a:r>
            <a:br>
              <a:rPr lang="en-US" baseline="-25000" dirty="0" smtClean="0"/>
            </a:br>
            <a:r>
              <a:rPr lang="en-US" baseline="-25000" dirty="0" smtClean="0"/>
              <a:t>        </a:t>
            </a:r>
            <a:r>
              <a:rPr lang="en-US" dirty="0" smtClean="0"/>
              <a:t>- add the dew point of the air at 850 mb</a:t>
            </a:r>
            <a:br>
              <a:rPr lang="en-US" dirty="0" smtClean="0"/>
            </a:br>
            <a:r>
              <a:rPr lang="en-US" dirty="0" smtClean="0"/>
              <a:t>     - subtract the temperature of the air at 700 </a:t>
            </a:r>
            <a:r>
              <a:rPr lang="en-US" smtClean="0"/>
              <a:t>mb </a:t>
            </a:r>
            <a:br>
              <a:rPr lang="en-US" smtClean="0"/>
            </a:br>
            <a:r>
              <a:rPr lang="en-US" smtClean="0"/>
              <a:t>        (~</a:t>
            </a:r>
            <a:r>
              <a:rPr lang="en-US" dirty="0" smtClean="0"/>
              <a:t>9800 MSL)</a:t>
            </a:r>
            <a:br>
              <a:rPr lang="en-US" dirty="0" smtClean="0"/>
            </a:br>
            <a:r>
              <a:rPr lang="en-US" dirty="0" smtClean="0"/>
              <a:t>     - add the dew point of the air at 700 mb</a:t>
            </a:r>
          </a:p>
          <a:p>
            <a:pPr eaLnBrk="1" hangingPunct="1">
              <a:lnSpc>
                <a:spcPct val="90000"/>
              </a:lnSpc>
              <a:buNone/>
            </a:pP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6553200" y="6248400"/>
            <a:ext cx="1905000" cy="457200"/>
          </a:xfrm>
          <a:noFill/>
        </p:spPr>
        <p:txBody>
          <a:bodyPr/>
          <a:lstStyle/>
          <a:p>
            <a:fld id="{1EA7DBDA-EEFE-444B-B833-23F7E379463E}" type="slidenum">
              <a:rPr lang="en-US" smtClean="0"/>
              <a:pPr/>
              <a:t>33</a:t>
            </a:fld>
            <a:endParaRPr lang="en-US" dirty="0" smtClean="0"/>
          </a:p>
        </p:txBody>
      </p:sp>
      <p:sp>
        <p:nvSpPr>
          <p:cNvPr id="16387" name="Rectangle 2"/>
          <p:cNvSpPr>
            <a:spLocks noGrp="1" noChangeArrowheads="1"/>
          </p:cNvSpPr>
          <p:nvPr>
            <p:ph type="title"/>
          </p:nvPr>
        </p:nvSpPr>
        <p:spPr>
          <a:xfrm>
            <a:off x="914400" y="304800"/>
            <a:ext cx="7239000" cy="762000"/>
          </a:xfrm>
        </p:spPr>
        <p:txBody>
          <a:bodyPr/>
          <a:lstStyle/>
          <a:p>
            <a:pPr eaLnBrk="1" hangingPunct="1"/>
            <a:r>
              <a:rPr lang="en-US" sz="3200" b="1" u="sng" dirty="0" smtClean="0"/>
              <a:t>The K Index – The Potential </a:t>
            </a:r>
            <a:r>
              <a:rPr lang="en-US" sz="3200" b="1" u="sng" smtClean="0"/>
              <a:t>for </a:t>
            </a:r>
            <a:br>
              <a:rPr lang="en-US" sz="3200" b="1" u="sng" smtClean="0"/>
            </a:br>
            <a:r>
              <a:rPr lang="en-US" sz="3200" b="1" u="sng" smtClean="0"/>
              <a:t>Convection </a:t>
            </a:r>
            <a:r>
              <a:rPr lang="en-US" sz="3200" b="1" u="sng" dirty="0" smtClean="0"/>
              <a:t>&amp; Thunderstorms</a:t>
            </a:r>
          </a:p>
        </p:txBody>
      </p:sp>
      <p:sp>
        <p:nvSpPr>
          <p:cNvPr id="16388" name="Rectangle 3"/>
          <p:cNvSpPr>
            <a:spLocks noGrp="1" noChangeArrowheads="1"/>
          </p:cNvSpPr>
          <p:nvPr>
            <p:ph type="body" idx="1"/>
          </p:nvPr>
        </p:nvSpPr>
        <p:spPr>
          <a:xfrm>
            <a:off x="304800" y="1219200"/>
            <a:ext cx="8534400" cy="5334000"/>
          </a:xfrm>
        </p:spPr>
        <p:txBody>
          <a:bodyPr/>
          <a:lstStyle/>
          <a:p>
            <a:pPr eaLnBrk="1" hangingPunct="1">
              <a:lnSpc>
                <a:spcPct val="90000"/>
              </a:lnSpc>
            </a:pPr>
            <a:endParaRPr lang="en-US" smtClean="0"/>
          </a:p>
          <a:p>
            <a:pPr eaLnBrk="1" hangingPunct="1">
              <a:lnSpc>
                <a:spcPct val="90000"/>
              </a:lnSpc>
            </a:pPr>
            <a:r>
              <a:rPr lang="en-US" smtClean="0"/>
              <a:t>The </a:t>
            </a:r>
            <a:r>
              <a:rPr lang="en-US" dirty="0" smtClean="0"/>
              <a:t>KI is calculated with temperatures </a:t>
            </a:r>
            <a:r>
              <a:rPr lang="en-US" b="1" i="1" dirty="0" smtClean="0"/>
              <a:t>and</a:t>
            </a:r>
            <a:r>
              <a:rPr lang="en-US" dirty="0" smtClean="0"/>
              <a:t> dew points, and has the units of temperature.</a:t>
            </a:r>
          </a:p>
          <a:p>
            <a:pPr eaLnBrk="1" hangingPunct="1">
              <a:lnSpc>
                <a:spcPct val="90000"/>
              </a:lnSpc>
            </a:pPr>
            <a:endParaRPr lang="en-US" smtClean="0"/>
          </a:p>
          <a:p>
            <a:pPr eaLnBrk="1" hangingPunct="1">
              <a:lnSpc>
                <a:spcPct val="90000"/>
              </a:lnSpc>
            </a:pPr>
            <a:r>
              <a:rPr lang="en-US" smtClean="0"/>
              <a:t>No </a:t>
            </a:r>
            <a:r>
              <a:rPr lang="en-US" dirty="0" smtClean="0"/>
              <a:t>air parcels are lifted to determine </a:t>
            </a:r>
            <a:r>
              <a:rPr lang="en-US" smtClean="0"/>
              <a:t>the KI.</a:t>
            </a:r>
          </a:p>
          <a:p>
            <a:pPr eaLnBrk="1" hangingPunct="1">
              <a:lnSpc>
                <a:spcPct val="90000"/>
              </a:lnSpc>
            </a:pPr>
            <a:endParaRPr lang="en-US" smtClean="0"/>
          </a:p>
          <a:p>
            <a:pPr eaLnBrk="1" hangingPunct="1">
              <a:lnSpc>
                <a:spcPct val="90000"/>
              </a:lnSpc>
            </a:pPr>
            <a:r>
              <a:rPr lang="en-US" smtClean="0"/>
              <a:t>KI  =  T</a:t>
            </a:r>
            <a:r>
              <a:rPr lang="en-US" baseline="-25000" smtClean="0"/>
              <a:t>850</a:t>
            </a:r>
            <a:r>
              <a:rPr lang="en-US" smtClean="0"/>
              <a:t> – T</a:t>
            </a:r>
            <a:r>
              <a:rPr lang="en-US" baseline="-25000" smtClean="0"/>
              <a:t>500</a:t>
            </a:r>
            <a:r>
              <a:rPr lang="en-US" smtClean="0"/>
              <a:t> + Td</a:t>
            </a:r>
            <a:r>
              <a:rPr lang="en-US" baseline="-25000" smtClean="0"/>
              <a:t>850</a:t>
            </a:r>
            <a:r>
              <a:rPr lang="en-US" smtClean="0"/>
              <a:t> – T</a:t>
            </a:r>
            <a:r>
              <a:rPr lang="en-US" baseline="-25000" smtClean="0"/>
              <a:t>700</a:t>
            </a:r>
            <a:r>
              <a:rPr lang="en-US" smtClean="0"/>
              <a:t> + Td</a:t>
            </a:r>
            <a:r>
              <a:rPr lang="en-US" baseline="-25000" smtClean="0"/>
              <a:t>700</a:t>
            </a:r>
          </a:p>
          <a:p>
            <a:pPr eaLnBrk="1" hangingPunct="1">
              <a:lnSpc>
                <a:spcPct val="90000"/>
              </a:lnSpc>
            </a:pPr>
            <a:endParaRPr lang="en-US" sz="2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4294967295"/>
          </p:nvPr>
        </p:nvSpPr>
        <p:spPr>
          <a:xfrm>
            <a:off x="6553200" y="6248400"/>
            <a:ext cx="1905000" cy="457200"/>
          </a:xfrm>
          <a:noFill/>
        </p:spPr>
        <p:txBody>
          <a:bodyPr/>
          <a:lstStyle/>
          <a:p>
            <a:fld id="{1EA7DBDA-EEFE-444B-B833-23F7E379463E}" type="slidenum">
              <a:rPr lang="en-US" smtClean="0"/>
              <a:pPr/>
              <a:t>34</a:t>
            </a:fld>
            <a:endParaRPr lang="en-US" dirty="0" smtClean="0"/>
          </a:p>
        </p:txBody>
      </p:sp>
      <p:sp>
        <p:nvSpPr>
          <p:cNvPr id="16387" name="Rectangle 2"/>
          <p:cNvSpPr>
            <a:spLocks noGrp="1" noChangeArrowheads="1"/>
          </p:cNvSpPr>
          <p:nvPr>
            <p:ph type="title"/>
          </p:nvPr>
        </p:nvSpPr>
        <p:spPr>
          <a:xfrm>
            <a:off x="914400" y="304800"/>
            <a:ext cx="7239000" cy="762000"/>
          </a:xfrm>
        </p:spPr>
        <p:txBody>
          <a:bodyPr/>
          <a:lstStyle/>
          <a:p>
            <a:pPr eaLnBrk="1" hangingPunct="1"/>
            <a:r>
              <a:rPr lang="en-US" sz="3200" b="1" u="sng" dirty="0" smtClean="0"/>
              <a:t>The K Index – The Potential </a:t>
            </a:r>
            <a:r>
              <a:rPr lang="en-US" sz="3200" b="1" u="sng" smtClean="0"/>
              <a:t>for </a:t>
            </a:r>
            <a:br>
              <a:rPr lang="en-US" sz="3200" b="1" u="sng" smtClean="0"/>
            </a:br>
            <a:r>
              <a:rPr lang="en-US" sz="3200" b="1" u="sng" smtClean="0"/>
              <a:t>Convection </a:t>
            </a:r>
            <a:r>
              <a:rPr lang="en-US" sz="3200" b="1" u="sng" dirty="0" smtClean="0"/>
              <a:t>&amp; Thunderstorms</a:t>
            </a:r>
          </a:p>
        </p:txBody>
      </p:sp>
      <p:sp>
        <p:nvSpPr>
          <p:cNvPr id="16388" name="Rectangle 3"/>
          <p:cNvSpPr>
            <a:spLocks noGrp="1" noChangeArrowheads="1"/>
          </p:cNvSpPr>
          <p:nvPr>
            <p:ph type="body" idx="1"/>
          </p:nvPr>
        </p:nvSpPr>
        <p:spPr>
          <a:xfrm>
            <a:off x="228600" y="1295400"/>
            <a:ext cx="8686800" cy="5334000"/>
          </a:xfrm>
        </p:spPr>
        <p:txBody>
          <a:bodyPr/>
          <a:lstStyle/>
          <a:p>
            <a:pPr eaLnBrk="1" hangingPunct="1">
              <a:lnSpc>
                <a:spcPct val="90000"/>
              </a:lnSpc>
            </a:pPr>
            <a:r>
              <a:rPr lang="en-US" smtClean="0"/>
              <a:t>One </a:t>
            </a:r>
            <a:r>
              <a:rPr lang="en-US" dirty="0" smtClean="0"/>
              <a:t>rule of thumb:</a:t>
            </a:r>
            <a:br>
              <a:rPr lang="en-US" dirty="0" smtClean="0"/>
            </a:br>
            <a:r>
              <a:rPr lang="en-US" dirty="0" smtClean="0"/>
              <a:t>     KI </a:t>
            </a:r>
            <a:r>
              <a:rPr lang="en-US" dirty="0" smtClean="0">
                <a:sym typeface="Symbol" pitchFamily="64" charset="2"/>
              </a:rPr>
              <a:t></a:t>
            </a:r>
            <a:r>
              <a:rPr lang="en-US" dirty="0" smtClean="0"/>
              <a:t> 5 means a blue day</a:t>
            </a:r>
            <a:br>
              <a:rPr lang="en-US" dirty="0" smtClean="0"/>
            </a:br>
            <a:r>
              <a:rPr lang="en-US" dirty="0" smtClean="0"/>
              <a:t>     5 </a:t>
            </a:r>
            <a:r>
              <a:rPr lang="en-US" dirty="0" smtClean="0">
                <a:sym typeface="Symbol" pitchFamily="64" charset="2"/>
              </a:rPr>
              <a:t></a:t>
            </a:r>
            <a:r>
              <a:rPr lang="en-US" dirty="0" smtClean="0"/>
              <a:t> KI </a:t>
            </a:r>
            <a:r>
              <a:rPr lang="en-US" dirty="0" smtClean="0">
                <a:sym typeface="Symbol" pitchFamily="64" charset="2"/>
              </a:rPr>
              <a:t></a:t>
            </a:r>
            <a:r>
              <a:rPr lang="en-US" dirty="0" smtClean="0"/>
              <a:t> 22 means cues are likely</a:t>
            </a:r>
            <a:br>
              <a:rPr lang="en-US" dirty="0" smtClean="0"/>
            </a:br>
            <a:r>
              <a:rPr lang="en-US" dirty="0" smtClean="0"/>
              <a:t>     KI &gt; 22 </a:t>
            </a:r>
            <a:r>
              <a:rPr lang="en-US" smtClean="0"/>
              <a:t>means thunderheads possible</a:t>
            </a:r>
            <a:endParaRPr lang="en-US" dirty="0" smtClean="0"/>
          </a:p>
          <a:p>
            <a:pPr eaLnBrk="1" hangingPunct="1">
              <a:lnSpc>
                <a:spcPct val="90000"/>
              </a:lnSpc>
            </a:pPr>
            <a:r>
              <a:rPr lang="en-US" dirty="0" smtClean="0"/>
              <a:t>Another rule of thumb:</a:t>
            </a:r>
            <a:br>
              <a:rPr lang="en-US" dirty="0" smtClean="0"/>
            </a:br>
            <a:r>
              <a:rPr lang="en-US" dirty="0" smtClean="0"/>
              <a:t>     15 </a:t>
            </a:r>
            <a:r>
              <a:rPr lang="en-US" dirty="0" smtClean="0">
                <a:sym typeface="Symbol" pitchFamily="64" charset="2"/>
              </a:rPr>
              <a:t></a:t>
            </a:r>
            <a:r>
              <a:rPr lang="en-US" dirty="0" smtClean="0"/>
              <a:t> KI </a:t>
            </a:r>
            <a:r>
              <a:rPr lang="en-US" dirty="0" smtClean="0">
                <a:sym typeface="Symbol" pitchFamily="64" charset="2"/>
              </a:rPr>
              <a:t></a:t>
            </a:r>
            <a:r>
              <a:rPr lang="en-US" dirty="0" smtClean="0"/>
              <a:t> 25 means a small potential </a:t>
            </a:r>
            <a:r>
              <a:rPr lang="en-US" smtClean="0"/>
              <a:t>for </a:t>
            </a:r>
            <a:br>
              <a:rPr lang="en-US" smtClean="0"/>
            </a:br>
            <a:r>
              <a:rPr lang="en-US" smtClean="0"/>
              <a:t>     thunderstorms</a:t>
            </a:r>
            <a:r>
              <a:rPr lang="en-US" dirty="0" smtClean="0"/>
              <a:t/>
            </a:r>
            <a:br>
              <a:rPr lang="en-US" dirty="0" smtClean="0"/>
            </a:br>
            <a:r>
              <a:rPr lang="en-US" dirty="0" smtClean="0"/>
              <a:t>     25 &lt;   KI </a:t>
            </a:r>
            <a:r>
              <a:rPr lang="en-US" dirty="0" smtClean="0">
                <a:sym typeface="Symbol" pitchFamily="64" charset="2"/>
              </a:rPr>
              <a:t></a:t>
            </a:r>
            <a:r>
              <a:rPr lang="en-US" dirty="0" smtClean="0"/>
              <a:t> 39 means a moderate potential </a:t>
            </a:r>
            <a:r>
              <a:rPr lang="en-US" smtClean="0"/>
              <a:t>for </a:t>
            </a:r>
            <a:br>
              <a:rPr lang="en-US" smtClean="0"/>
            </a:br>
            <a:r>
              <a:rPr lang="en-US" smtClean="0"/>
              <a:t>     thunderstorms</a:t>
            </a:r>
            <a:r>
              <a:rPr lang="en-US" dirty="0" smtClean="0"/>
              <a:t/>
            </a:r>
            <a:br>
              <a:rPr lang="en-US" dirty="0" smtClean="0"/>
            </a:br>
            <a:r>
              <a:rPr lang="en-US" dirty="0" smtClean="0"/>
              <a:t>     KI &gt; 39 means a high </a:t>
            </a:r>
            <a:r>
              <a:rPr lang="en-US" smtClean="0"/>
              <a:t>potential for </a:t>
            </a:r>
            <a:br>
              <a:rPr lang="en-US" smtClean="0"/>
            </a:br>
            <a:r>
              <a:rPr lang="en-US" smtClean="0"/>
              <a:t>     thunderstorms</a:t>
            </a: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6553200" y="6248400"/>
            <a:ext cx="1905000" cy="457200"/>
          </a:xfrm>
          <a:noFill/>
        </p:spPr>
        <p:txBody>
          <a:bodyPr/>
          <a:lstStyle/>
          <a:p>
            <a:fld id="{0A0EBBB6-8D64-4B8A-8B1C-E90E36345F43}" type="slidenum">
              <a:rPr lang="en-US" smtClean="0"/>
              <a:pPr/>
              <a:t>35</a:t>
            </a:fld>
            <a:endParaRPr lang="en-US" dirty="0" smtClean="0"/>
          </a:p>
        </p:txBody>
      </p:sp>
      <p:sp>
        <p:nvSpPr>
          <p:cNvPr id="17411" name="Rectangle 2"/>
          <p:cNvSpPr>
            <a:spLocks noGrp="1" noChangeArrowheads="1"/>
          </p:cNvSpPr>
          <p:nvPr>
            <p:ph type="title"/>
          </p:nvPr>
        </p:nvSpPr>
        <p:spPr>
          <a:xfrm>
            <a:off x="1066800" y="457200"/>
            <a:ext cx="6705600" cy="609600"/>
          </a:xfrm>
        </p:spPr>
        <p:txBody>
          <a:bodyPr/>
          <a:lstStyle/>
          <a:p>
            <a:pPr eaLnBrk="1" hangingPunct="1"/>
            <a:r>
              <a:rPr lang="en-US" sz="3200" b="1" u="sng" smtClean="0"/>
              <a:t>CAPE and the </a:t>
            </a:r>
            <a:r>
              <a:rPr lang="en-US" sz="3200" b="1" u="sng" dirty="0" smtClean="0"/>
              <a:t>Soaring Index</a:t>
            </a:r>
          </a:p>
        </p:txBody>
      </p:sp>
      <p:sp>
        <p:nvSpPr>
          <p:cNvPr id="17412" name="Rectangle 3"/>
          <p:cNvSpPr>
            <a:spLocks noGrp="1" noChangeArrowheads="1"/>
          </p:cNvSpPr>
          <p:nvPr>
            <p:ph type="body" idx="1"/>
          </p:nvPr>
        </p:nvSpPr>
        <p:spPr>
          <a:xfrm>
            <a:off x="685800" y="1219200"/>
            <a:ext cx="7772400" cy="5257800"/>
          </a:xfrm>
        </p:spPr>
        <p:txBody>
          <a:bodyPr/>
          <a:lstStyle/>
          <a:p>
            <a:pPr eaLnBrk="1" hangingPunct="1"/>
            <a:r>
              <a:rPr lang="en-US" smtClean="0"/>
              <a:t>The Soaring Index </a:t>
            </a:r>
            <a:r>
              <a:rPr lang="en-US" dirty="0" smtClean="0"/>
              <a:t>is the strongest lift to be expected, when the day is at full shout.</a:t>
            </a:r>
            <a:br>
              <a:rPr lang="en-US" dirty="0" smtClean="0"/>
            </a:br>
            <a:endParaRPr lang="en-US" dirty="0" smtClean="0"/>
          </a:p>
          <a:p>
            <a:pPr eaLnBrk="1" hangingPunct="1"/>
            <a:r>
              <a:rPr lang="en-US" smtClean="0"/>
              <a:t>Subtract the </a:t>
            </a:r>
            <a:r>
              <a:rPr lang="en-US" dirty="0" smtClean="0"/>
              <a:t>glider’s sink rate to </a:t>
            </a:r>
            <a:r>
              <a:rPr lang="en-US" smtClean="0"/>
              <a:t>obtain your </a:t>
            </a:r>
            <a:r>
              <a:rPr lang="en-US" dirty="0" smtClean="0"/>
              <a:t>variometer reading.</a:t>
            </a:r>
          </a:p>
          <a:p>
            <a:pPr eaLnBrk="1" hangingPunct="1"/>
            <a:endParaRPr lang="en-US" dirty="0" smtClean="0"/>
          </a:p>
          <a:p>
            <a:pPr eaLnBrk="1" hangingPunct="1"/>
            <a:r>
              <a:rPr lang="en-US" dirty="0" smtClean="0"/>
              <a:t>The soaring index (SI) is derived </a:t>
            </a:r>
            <a:r>
              <a:rPr lang="en-US" smtClean="0"/>
              <a:t>from CAPE, an acronym for </a:t>
            </a:r>
            <a:r>
              <a:rPr lang="en-US" u="sng" smtClean="0"/>
              <a:t>C</a:t>
            </a:r>
            <a:r>
              <a:rPr lang="en-US" smtClean="0"/>
              <a:t>onvective </a:t>
            </a:r>
            <a:r>
              <a:rPr lang="en-US" u="sng" smtClean="0"/>
              <a:t>A</a:t>
            </a:r>
            <a:r>
              <a:rPr lang="en-US" smtClean="0"/>
              <a:t>vailable </a:t>
            </a:r>
            <a:r>
              <a:rPr lang="en-US" u="sng" smtClean="0"/>
              <a:t>P</a:t>
            </a:r>
            <a:r>
              <a:rPr lang="en-US" smtClean="0"/>
              <a:t>otential </a:t>
            </a:r>
            <a:r>
              <a:rPr lang="en-US" u="sng" smtClean="0"/>
              <a:t>E</a:t>
            </a:r>
            <a:r>
              <a:rPr lang="en-US" smtClean="0"/>
              <a:t>nergy.</a:t>
            </a:r>
            <a:br>
              <a:rPr lang="en-US" smtClean="0"/>
            </a:b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9000"/>
            <a:lum/>
          </a:blip>
          <a:srcRect/>
          <a:stretch>
            <a:fillRect/>
          </a:stretch>
        </a:blipFill>
        <a:effectLst/>
      </p:bgPr>
    </p:bg>
    <p:spTree>
      <p:nvGrpSpPr>
        <p:cNvPr id="1" name=""/>
        <p:cNvGrpSpPr/>
        <p:nvPr/>
      </p:nvGrpSpPr>
      <p:grpSpPr>
        <a:xfrm>
          <a:off x="0" y="0"/>
          <a:ext cx="0" cy="0"/>
          <a:chOff x="0" y="0"/>
          <a:chExt cx="0" cy="0"/>
        </a:xfrm>
      </p:grpSpPr>
      <p:sp>
        <p:nvSpPr>
          <p:cNvPr id="17410" name="Slide Number Placeholder 5"/>
          <p:cNvSpPr>
            <a:spLocks noGrp="1"/>
          </p:cNvSpPr>
          <p:nvPr>
            <p:ph type="sldNum" sz="quarter" idx="4294967295"/>
          </p:nvPr>
        </p:nvSpPr>
        <p:spPr>
          <a:xfrm>
            <a:off x="6553200" y="6248400"/>
            <a:ext cx="1905000" cy="457200"/>
          </a:xfrm>
          <a:noFill/>
        </p:spPr>
        <p:txBody>
          <a:bodyPr/>
          <a:lstStyle/>
          <a:p>
            <a:fld id="{0A0EBBB6-8D64-4B8A-8B1C-E90E36345F43}" type="slidenum">
              <a:rPr lang="en-US" smtClean="0"/>
              <a:pPr/>
              <a:t>36</a:t>
            </a:fld>
            <a:endParaRPr lang="en-US" dirty="0" smtClean="0"/>
          </a:p>
        </p:txBody>
      </p:sp>
      <p:sp>
        <p:nvSpPr>
          <p:cNvPr id="17411" name="Rectangle 2"/>
          <p:cNvSpPr>
            <a:spLocks noGrp="1" noChangeArrowheads="1"/>
          </p:cNvSpPr>
          <p:nvPr>
            <p:ph type="title"/>
          </p:nvPr>
        </p:nvSpPr>
        <p:spPr>
          <a:xfrm>
            <a:off x="1066800" y="457200"/>
            <a:ext cx="6705600" cy="609600"/>
          </a:xfrm>
        </p:spPr>
        <p:txBody>
          <a:bodyPr/>
          <a:lstStyle/>
          <a:p>
            <a:pPr eaLnBrk="1" hangingPunct="1"/>
            <a:r>
              <a:rPr lang="en-US" sz="3200" b="1" u="sng" smtClean="0"/>
              <a:t>CAPE and the </a:t>
            </a:r>
            <a:r>
              <a:rPr lang="en-US" sz="3200" b="1" u="sng" dirty="0" smtClean="0"/>
              <a:t>Soaring Index</a:t>
            </a:r>
          </a:p>
        </p:txBody>
      </p:sp>
      <p:sp>
        <p:nvSpPr>
          <p:cNvPr id="17412" name="Rectangle 3"/>
          <p:cNvSpPr>
            <a:spLocks noGrp="1" noChangeArrowheads="1"/>
          </p:cNvSpPr>
          <p:nvPr>
            <p:ph type="body" idx="1"/>
          </p:nvPr>
        </p:nvSpPr>
        <p:spPr>
          <a:xfrm>
            <a:off x="685800" y="1219200"/>
            <a:ext cx="7772400" cy="5410200"/>
          </a:xfrm>
        </p:spPr>
        <p:txBody>
          <a:bodyPr/>
          <a:lstStyle/>
          <a:p>
            <a:pPr eaLnBrk="1" hangingPunct="1"/>
            <a:r>
              <a:rPr lang="en-US" smtClean="0"/>
              <a:t>Look </a:t>
            </a:r>
            <a:r>
              <a:rPr lang="en-US" dirty="0" smtClean="0"/>
              <a:t>at the sounding chart: CAPE </a:t>
            </a:r>
            <a:r>
              <a:rPr lang="en-US" smtClean="0"/>
              <a:t>is related to the </a:t>
            </a:r>
            <a:r>
              <a:rPr lang="en-US" dirty="0" smtClean="0"/>
              <a:t>green area between the temperature sounding and the path of an air parcel as it rises from the surface.</a:t>
            </a:r>
            <a:r>
              <a:rPr lang="en-US" sz="2000" dirty="0" smtClean="0"/>
              <a:t/>
            </a:r>
            <a:br>
              <a:rPr lang="en-US" sz="2000" dirty="0" smtClean="0"/>
            </a:br>
            <a:endParaRPr lang="en-US" sz="2000" dirty="0" smtClean="0"/>
          </a:p>
          <a:p>
            <a:pPr eaLnBrk="1" hangingPunct="1"/>
            <a:r>
              <a:rPr lang="en-US" dirty="0" smtClean="0"/>
              <a:t>Simply speaking, the larger the area, the stronger the lift. Yeah !!</a:t>
            </a:r>
            <a:endParaRPr lang="en-US" sz="2000" dirty="0" smtClean="0"/>
          </a:p>
          <a:p>
            <a:pPr eaLnBrk="1" hangingPunct="1"/>
            <a:endParaRPr lang="en-US" sz="2000" dirty="0" smtClean="0"/>
          </a:p>
          <a:p>
            <a:pPr eaLnBrk="1" hangingPunct="1"/>
            <a:r>
              <a:rPr lang="en-US" smtClean="0"/>
              <a:t>For </a:t>
            </a:r>
            <a:r>
              <a:rPr lang="en-US" smtClean="0"/>
              <a:t>you math </a:t>
            </a:r>
            <a:r>
              <a:rPr lang="en-US" dirty="0" smtClean="0"/>
              <a:t>nerds</a:t>
            </a:r>
            <a:r>
              <a:rPr lang="en-US" smtClean="0"/>
              <a:t>,                  </a:t>
            </a:r>
            <a:r>
              <a:rPr lang="en-US" smtClean="0">
                <a:sym typeface="WP MathExtendedA" pitchFamily="2" charset="2"/>
              </a:rPr>
              <a:t>is </a:t>
            </a:r>
            <a:r>
              <a:rPr lang="en-US" dirty="0" smtClean="0">
                <a:sym typeface="WP MathExtendedA" pitchFamily="2" charset="2"/>
              </a:rPr>
              <a:t>used to estimate vertical </a:t>
            </a:r>
            <a:r>
              <a:rPr lang="en-US" smtClean="0">
                <a:sym typeface="WP MathExtendedA" pitchFamily="2" charset="2"/>
              </a:rPr>
              <a:t>velocity</a:t>
            </a:r>
            <a:r>
              <a:rPr lang="en-US" smtClean="0">
                <a:sym typeface="WP MathExtendedA" pitchFamily="2" charset="2"/>
              </a:rPr>
              <a:t>.</a:t>
            </a:r>
            <a:endParaRPr lang="en-US" dirty="0" smtClean="0">
              <a:sym typeface="WP MathExtendedA" pitchFamily="2" charset="2"/>
            </a:endParaRPr>
          </a:p>
        </p:txBody>
      </p:sp>
      <p:sp>
        <p:nvSpPr>
          <p:cNvPr id="901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011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011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419600" y="5105400"/>
            <a:ext cx="1590675" cy="5048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228600"/>
            <a:ext cx="7772400" cy="762000"/>
          </a:xfrm>
        </p:spPr>
        <p:txBody>
          <a:bodyPr/>
          <a:lstStyle/>
          <a:p>
            <a:pPr eaLnBrk="1" hangingPunct="1"/>
            <a:r>
              <a:rPr lang="en-US" sz="3200" b="1" u="sng" smtClean="0"/>
              <a:t>CAPE and the Soaring Index</a:t>
            </a:r>
            <a:endParaRPr lang="en-US" sz="3200" b="1" u="sng" dirty="0" smtClean="0"/>
          </a:p>
        </p:txBody>
      </p:sp>
      <p:sp>
        <p:nvSpPr>
          <p:cNvPr id="15362" name="Slide Number Placeholder 5"/>
          <p:cNvSpPr>
            <a:spLocks noGrp="1"/>
          </p:cNvSpPr>
          <p:nvPr>
            <p:ph type="sldNum" sz="quarter" idx="4294967295"/>
          </p:nvPr>
        </p:nvSpPr>
        <p:spPr>
          <a:xfrm>
            <a:off x="7239000" y="6248400"/>
            <a:ext cx="1905000" cy="457200"/>
          </a:xfrm>
          <a:noFill/>
        </p:spPr>
        <p:txBody>
          <a:bodyPr/>
          <a:lstStyle/>
          <a:p>
            <a:fld id="{2760FEDB-3E7F-4DE4-8E1A-875601949B7B}" type="slidenum">
              <a:rPr lang="en-US" smtClean="0"/>
              <a:pPr/>
              <a:t>37</a:t>
            </a:fld>
            <a:endParaRPr lang="en-US" dirty="0" smtClean="0"/>
          </a:p>
        </p:txBody>
      </p:sp>
      <p:sp>
        <p:nvSpPr>
          <p:cNvPr id="870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3"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133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8" name="Rectangle 1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3" name="Rectangle 15"/>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6" name="Rectangle 18"/>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Content Placeholder 23"/>
          <p:cNvSpPr>
            <a:spLocks noGrp="1"/>
          </p:cNvSpPr>
          <p:nvPr>
            <p:ph idx="1"/>
          </p:nvPr>
        </p:nvSpPr>
        <p:spPr>
          <a:xfrm>
            <a:off x="381000" y="1371600"/>
            <a:ext cx="8382000" cy="4800600"/>
          </a:xfrm>
        </p:spPr>
        <p:txBody>
          <a:bodyPr/>
          <a:lstStyle/>
          <a:p>
            <a:pPr algn="just"/>
            <a:r>
              <a:rPr lang="en-US" smtClean="0"/>
              <a:t>The soaring index is determined by evaluating the green area between the sounding and the adiabat, and applying various correction factors.</a:t>
            </a:r>
          </a:p>
          <a:p>
            <a:pPr algn="just"/>
            <a:endParaRPr lang="en-US" smtClean="0"/>
          </a:p>
          <a:p>
            <a:pPr algn="just"/>
            <a:r>
              <a:rPr lang="en-US" smtClean="0"/>
              <a:t>The correction factors are way beyond the scope of this presentation, so a very crude version of the method will be presented here.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228600"/>
            <a:ext cx="7772400" cy="762000"/>
          </a:xfrm>
        </p:spPr>
        <p:txBody>
          <a:bodyPr/>
          <a:lstStyle/>
          <a:p>
            <a:pPr eaLnBrk="1" hangingPunct="1"/>
            <a:r>
              <a:rPr lang="en-US" sz="3200" b="1" u="sng" smtClean="0"/>
              <a:t>CAPE and the Soaring Index</a:t>
            </a:r>
            <a:endParaRPr lang="en-US" sz="3200" b="1" u="sng" dirty="0" smtClean="0"/>
          </a:p>
        </p:txBody>
      </p:sp>
      <p:sp>
        <p:nvSpPr>
          <p:cNvPr id="15362" name="Slide Number Placeholder 5"/>
          <p:cNvSpPr>
            <a:spLocks noGrp="1"/>
          </p:cNvSpPr>
          <p:nvPr>
            <p:ph type="sldNum" sz="quarter" idx="4294967295"/>
          </p:nvPr>
        </p:nvSpPr>
        <p:spPr>
          <a:xfrm>
            <a:off x="7239000" y="6248400"/>
            <a:ext cx="1905000" cy="457200"/>
          </a:xfrm>
          <a:noFill/>
        </p:spPr>
        <p:txBody>
          <a:bodyPr/>
          <a:lstStyle/>
          <a:p>
            <a:fld id="{2760FEDB-3E7F-4DE4-8E1A-875601949B7B}" type="slidenum">
              <a:rPr lang="en-US" smtClean="0"/>
              <a:pPr/>
              <a:t>38</a:t>
            </a:fld>
            <a:endParaRPr lang="en-US" dirty="0" smtClean="0"/>
          </a:p>
        </p:txBody>
      </p:sp>
      <p:sp>
        <p:nvSpPr>
          <p:cNvPr id="870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3"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133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8" name="Rectangle 1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3" name="Rectangle 15"/>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6" name="Rectangle 18"/>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Content Placeholder 23"/>
          <p:cNvSpPr>
            <a:spLocks noGrp="1"/>
          </p:cNvSpPr>
          <p:nvPr>
            <p:ph idx="1"/>
          </p:nvPr>
        </p:nvSpPr>
        <p:spPr>
          <a:xfrm>
            <a:off x="381000" y="1219200"/>
            <a:ext cx="8382000" cy="5410200"/>
          </a:xfrm>
        </p:spPr>
        <p:txBody>
          <a:bodyPr/>
          <a:lstStyle/>
          <a:p>
            <a:pPr algn="just"/>
            <a:r>
              <a:rPr lang="en-US" smtClean="0"/>
              <a:t>The green area is sliced up into sections, one on top of the other.</a:t>
            </a:r>
          </a:p>
          <a:p>
            <a:pPr algn="just"/>
            <a:endParaRPr lang="en-US" smtClean="0"/>
          </a:p>
          <a:p>
            <a:pPr algn="just"/>
            <a:r>
              <a:rPr lang="en-US" smtClean="0"/>
              <a:t>Buoyancy and Kinetic Energy principles are used to calculate CAPE for each slice, then all the slices are added together.</a:t>
            </a:r>
          </a:p>
          <a:p>
            <a:pPr algn="just"/>
            <a:endParaRPr lang="en-US" smtClean="0"/>
          </a:p>
          <a:p>
            <a:pPr algn="just"/>
            <a:r>
              <a:rPr lang="en-US" smtClean="0"/>
              <a:t>The velocities are theoretical and much larger than reality, so in this presentation, the results are divided by 10 as a </a:t>
            </a:r>
            <a:r>
              <a:rPr lang="en-US" smtClean="0"/>
              <a:t>very crude </a:t>
            </a:r>
            <a:r>
              <a:rPr lang="en-US" smtClean="0"/>
              <a:t>correction.</a:t>
            </a:r>
          </a:p>
          <a:p>
            <a:pPr algn="just"/>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228600"/>
            <a:ext cx="7772400" cy="762000"/>
          </a:xfrm>
        </p:spPr>
        <p:txBody>
          <a:bodyPr/>
          <a:lstStyle/>
          <a:p>
            <a:pPr eaLnBrk="1" hangingPunct="1"/>
            <a:r>
              <a:rPr lang="en-US" sz="3200" b="1" u="sng" smtClean="0"/>
              <a:t>CAPE and the Soaring Index</a:t>
            </a:r>
            <a:endParaRPr lang="en-US" sz="3200" b="1" u="sng" dirty="0" smtClean="0"/>
          </a:p>
        </p:txBody>
      </p:sp>
      <p:sp>
        <p:nvSpPr>
          <p:cNvPr id="15362" name="Slide Number Placeholder 5"/>
          <p:cNvSpPr>
            <a:spLocks noGrp="1"/>
          </p:cNvSpPr>
          <p:nvPr>
            <p:ph type="sldNum" sz="quarter" idx="4294967295"/>
          </p:nvPr>
        </p:nvSpPr>
        <p:spPr>
          <a:xfrm>
            <a:off x="7239000" y="6248400"/>
            <a:ext cx="1905000" cy="457200"/>
          </a:xfrm>
          <a:noFill/>
        </p:spPr>
        <p:txBody>
          <a:bodyPr/>
          <a:lstStyle/>
          <a:p>
            <a:fld id="{2760FEDB-3E7F-4DE4-8E1A-875601949B7B}" type="slidenum">
              <a:rPr lang="en-US" smtClean="0"/>
              <a:pPr/>
              <a:t>39</a:t>
            </a:fld>
            <a:endParaRPr lang="en-US" dirty="0" smtClean="0"/>
          </a:p>
        </p:txBody>
      </p:sp>
      <p:sp>
        <p:nvSpPr>
          <p:cNvPr id="870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3"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133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8" name="Rectangle 1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3" name="Rectangle 15"/>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6" name="Rectangle 18"/>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Content Placeholder 23"/>
          <p:cNvSpPr>
            <a:spLocks noGrp="1"/>
          </p:cNvSpPr>
          <p:nvPr>
            <p:ph idx="1"/>
          </p:nvPr>
        </p:nvSpPr>
        <p:spPr>
          <a:xfrm>
            <a:off x="685800" y="990600"/>
            <a:ext cx="7924800" cy="609600"/>
          </a:xfrm>
        </p:spPr>
        <p:txBody>
          <a:bodyPr/>
          <a:lstStyle/>
          <a:p>
            <a:r>
              <a:rPr lang="en-US" smtClean="0"/>
              <a:t>A Slice of CAPE for Your Soaring Pleasure:</a:t>
            </a:r>
            <a:endParaRPr lang="en-US"/>
          </a:p>
        </p:txBody>
      </p:sp>
      <p:pic>
        <p:nvPicPr>
          <p:cNvPr id="28" name="Picture 27" descr="skew t for CAPE rev 3.jpg"/>
          <p:cNvPicPr>
            <a:picLocks noChangeAspect="1"/>
          </p:cNvPicPr>
          <p:nvPr/>
        </p:nvPicPr>
        <p:blipFill>
          <a:blip r:embed="rId3" cstate="print"/>
          <a:srcRect l="2081"/>
          <a:stretch>
            <a:fillRect/>
          </a:stretch>
        </p:blipFill>
        <p:spPr>
          <a:xfrm>
            <a:off x="1600200" y="1828800"/>
            <a:ext cx="6066875" cy="4637913"/>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4294967295"/>
          </p:nvPr>
        </p:nvSpPr>
        <p:spPr>
          <a:xfrm>
            <a:off x="6553200" y="6248400"/>
            <a:ext cx="1905000" cy="457200"/>
          </a:xfrm>
          <a:noFill/>
        </p:spPr>
        <p:txBody>
          <a:bodyPr/>
          <a:lstStyle/>
          <a:p>
            <a:fld id="{4753319B-B64E-4D13-8FD0-02B5C01FCDF7}" type="slidenum">
              <a:rPr lang="en-US" smtClean="0"/>
              <a:pPr/>
              <a:t>4</a:t>
            </a:fld>
            <a:endParaRPr lang="en-US" dirty="0" smtClean="0"/>
          </a:p>
        </p:txBody>
      </p:sp>
      <p:sp>
        <p:nvSpPr>
          <p:cNvPr id="8195" name="Rectangle 2"/>
          <p:cNvSpPr>
            <a:spLocks noGrp="1" noChangeArrowheads="1"/>
          </p:cNvSpPr>
          <p:nvPr>
            <p:ph type="title"/>
          </p:nvPr>
        </p:nvSpPr>
        <p:spPr>
          <a:xfrm>
            <a:off x="685800" y="381000"/>
            <a:ext cx="7772400" cy="838200"/>
          </a:xfrm>
          <a:noFill/>
        </p:spPr>
        <p:txBody>
          <a:bodyPr/>
          <a:lstStyle/>
          <a:p>
            <a:pPr eaLnBrk="1" hangingPunct="1"/>
            <a:r>
              <a:rPr lang="en-US" sz="3200" b="1" u="sng" dirty="0" smtClean="0"/>
              <a:t>Soundings &amp; Skew T – Log P Charts</a:t>
            </a:r>
          </a:p>
        </p:txBody>
      </p:sp>
      <p:sp>
        <p:nvSpPr>
          <p:cNvPr id="8196" name="Rectangle 3"/>
          <p:cNvSpPr>
            <a:spLocks noGrp="1" noChangeArrowheads="1"/>
          </p:cNvSpPr>
          <p:nvPr>
            <p:ph type="body" idx="1"/>
          </p:nvPr>
        </p:nvSpPr>
        <p:spPr>
          <a:xfrm>
            <a:off x="685800" y="1447800"/>
            <a:ext cx="7772400" cy="5029200"/>
          </a:xfrm>
        </p:spPr>
        <p:txBody>
          <a:bodyPr/>
          <a:lstStyle/>
          <a:p>
            <a:pPr eaLnBrk="1" hangingPunct="1"/>
            <a:r>
              <a:rPr lang="en-US" smtClean="0"/>
              <a:t>The other axis is temperature, getting hotter as we move </a:t>
            </a:r>
            <a:r>
              <a:rPr lang="en-US" b="1" i="1" smtClean="0"/>
              <a:t>down &amp; to the right</a:t>
            </a:r>
            <a:r>
              <a:rPr lang="en-US" smtClean="0"/>
              <a:t>.</a:t>
            </a:r>
            <a:br>
              <a:rPr lang="en-US" smtClean="0"/>
            </a:br>
            <a:endParaRPr lang="en-US" smtClean="0"/>
          </a:p>
          <a:p>
            <a:pPr algn="just" eaLnBrk="1" hangingPunct="1"/>
            <a:r>
              <a:rPr lang="en-US" smtClean="0"/>
              <a:t>The temperature axis is tilted down at a 45</a:t>
            </a:r>
            <a:r>
              <a:rPr lang="en-US" smtClean="0">
                <a:cs typeface="Times New Roman" pitchFamily="64" charset="0"/>
              </a:rPr>
              <a:t>° angle, to make the graph easier to use. It intercepts the pressure axis at sea level, 1013.2 millibars. See the graphs on the next two pages…</a:t>
            </a:r>
          </a:p>
          <a:p>
            <a:pPr algn="just" eaLnBrk="1" hangingPunct="1">
              <a:buNone/>
            </a:pPr>
            <a:r>
              <a:rPr lang="en-US" sz="2800" smtClean="0"/>
              <a:t/>
            </a:r>
            <a:br>
              <a:rPr lang="en-US" sz="2800" smtClean="0"/>
            </a:br>
            <a:endParaRPr lang="en-US"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228600"/>
            <a:ext cx="7772400" cy="762000"/>
          </a:xfrm>
        </p:spPr>
        <p:txBody>
          <a:bodyPr/>
          <a:lstStyle/>
          <a:p>
            <a:pPr eaLnBrk="1" hangingPunct="1"/>
            <a:r>
              <a:rPr lang="en-US" sz="3200" b="1" u="sng" smtClean="0"/>
              <a:t>CAPE and the Soaring Index</a:t>
            </a:r>
            <a:endParaRPr lang="en-US" sz="3200" b="1" u="sng" dirty="0" smtClean="0"/>
          </a:p>
        </p:txBody>
      </p:sp>
      <p:sp>
        <p:nvSpPr>
          <p:cNvPr id="15362" name="Slide Number Placeholder 5"/>
          <p:cNvSpPr>
            <a:spLocks noGrp="1"/>
          </p:cNvSpPr>
          <p:nvPr>
            <p:ph type="sldNum" sz="quarter" idx="4294967295"/>
          </p:nvPr>
        </p:nvSpPr>
        <p:spPr>
          <a:xfrm>
            <a:off x="7239000" y="6248400"/>
            <a:ext cx="1905000" cy="457200"/>
          </a:xfrm>
          <a:noFill/>
        </p:spPr>
        <p:txBody>
          <a:bodyPr/>
          <a:lstStyle/>
          <a:p>
            <a:fld id="{2760FEDB-3E7F-4DE4-8E1A-875601949B7B}" type="slidenum">
              <a:rPr lang="en-US" smtClean="0"/>
              <a:pPr/>
              <a:t>40</a:t>
            </a:fld>
            <a:endParaRPr lang="en-US" dirty="0" smtClean="0"/>
          </a:p>
        </p:txBody>
      </p:sp>
      <p:sp>
        <p:nvSpPr>
          <p:cNvPr id="870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3"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133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8" name="Rectangle 1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3" name="Rectangle 15"/>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6" name="Rectangle 18"/>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Content Placeholder 23"/>
          <p:cNvSpPr>
            <a:spLocks noGrp="1"/>
          </p:cNvSpPr>
          <p:nvPr>
            <p:ph idx="1"/>
          </p:nvPr>
        </p:nvSpPr>
        <p:spPr>
          <a:xfrm>
            <a:off x="457200" y="1371600"/>
            <a:ext cx="8229600" cy="5105400"/>
          </a:xfrm>
        </p:spPr>
        <p:txBody>
          <a:bodyPr/>
          <a:lstStyle/>
          <a:p>
            <a:r>
              <a:rPr lang="en-US" smtClean="0"/>
              <a:t>Add up all the slices to get the total CAPE, then solve for updraft velocity </a:t>
            </a:r>
            <a:r>
              <a:rPr lang="en-US" b="1" i="1" smtClean="0"/>
              <a:t>v</a:t>
            </a:r>
            <a:r>
              <a:rPr lang="en-US" smtClean="0"/>
              <a:t>, remembering that </a:t>
            </a:r>
            <a:r>
              <a:rPr lang="en-US" b="1" i="1" smtClean="0"/>
              <a:t>v =</a:t>
            </a:r>
          </a:p>
          <a:p>
            <a:pPr algn="just"/>
            <a:r>
              <a:rPr lang="en-US" smtClean="0"/>
              <a:t>We get a huge updraft velocity, and this represents a theoretical maximum velocity for the air parcel. Reality will be much less.</a:t>
            </a:r>
          </a:p>
          <a:p>
            <a:pPr algn="just"/>
            <a:r>
              <a:rPr lang="en-US" smtClean="0"/>
              <a:t>To approximate reality, divide the velocity by 10, and obtain a reasonable value of 790 f/m.</a:t>
            </a:r>
          </a:p>
          <a:p>
            <a:pPr algn="just"/>
            <a:r>
              <a:rPr lang="en-US" smtClean="0"/>
              <a:t>Is this correct? I hope so. Comments, ideas?</a:t>
            </a:r>
          </a:p>
        </p:txBody>
      </p:sp>
      <p:pic>
        <p:nvPicPr>
          <p:cNvPr id="2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09800" y="2438400"/>
            <a:ext cx="1590675" cy="504825"/>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228600"/>
            <a:ext cx="7772400" cy="762000"/>
          </a:xfrm>
        </p:spPr>
        <p:txBody>
          <a:bodyPr/>
          <a:lstStyle/>
          <a:p>
            <a:pPr eaLnBrk="1" hangingPunct="1"/>
            <a:r>
              <a:rPr lang="en-US" sz="3200" b="1" u="sng" smtClean="0"/>
              <a:t>CAPE and the Soaring Index</a:t>
            </a:r>
            <a:endParaRPr lang="en-US" sz="3200" b="1" u="sng" dirty="0" smtClean="0"/>
          </a:p>
        </p:txBody>
      </p:sp>
      <p:sp>
        <p:nvSpPr>
          <p:cNvPr id="15362" name="Slide Number Placeholder 5"/>
          <p:cNvSpPr>
            <a:spLocks noGrp="1"/>
          </p:cNvSpPr>
          <p:nvPr>
            <p:ph type="sldNum" sz="quarter" idx="4294967295"/>
          </p:nvPr>
        </p:nvSpPr>
        <p:spPr>
          <a:xfrm>
            <a:off x="7239000" y="6248400"/>
            <a:ext cx="1905000" cy="457200"/>
          </a:xfrm>
          <a:noFill/>
        </p:spPr>
        <p:txBody>
          <a:bodyPr/>
          <a:lstStyle/>
          <a:p>
            <a:fld id="{2760FEDB-3E7F-4DE4-8E1A-875601949B7B}" type="slidenum">
              <a:rPr lang="en-US" smtClean="0"/>
              <a:pPr/>
              <a:t>41</a:t>
            </a:fld>
            <a:endParaRPr lang="en-US" dirty="0" smtClean="0"/>
          </a:p>
        </p:txBody>
      </p:sp>
      <p:sp>
        <p:nvSpPr>
          <p:cNvPr id="870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3"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3" name="Rectangle 5"/>
          <p:cNvSpPr>
            <a:spLocks noChangeArrowheads="1"/>
          </p:cNvSpPr>
          <p:nvPr/>
        </p:nvSpPr>
        <p:spPr bwMode="auto">
          <a:xfrm>
            <a:off x="0" y="133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8" name="Rectangle 1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3" name="Rectangle 15"/>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106" name="Rectangle 18"/>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Content Placeholder 23"/>
          <p:cNvSpPr>
            <a:spLocks noGrp="1"/>
          </p:cNvSpPr>
          <p:nvPr>
            <p:ph idx="1"/>
          </p:nvPr>
        </p:nvSpPr>
        <p:spPr>
          <a:xfrm>
            <a:off x="457200" y="1371600"/>
            <a:ext cx="8229600" cy="5105400"/>
          </a:xfrm>
        </p:spPr>
        <p:txBody>
          <a:bodyPr/>
          <a:lstStyle/>
          <a:p>
            <a:r>
              <a:rPr lang="en-US" smtClean="0"/>
              <a:t>The table below gives some rough values for CAPE versus altitude, and it estimates our thermal strength:</a:t>
            </a:r>
          </a:p>
          <a:p>
            <a:endParaRPr lang="en-US" smtClean="0"/>
          </a:p>
        </p:txBody>
      </p:sp>
      <p:pic>
        <p:nvPicPr>
          <p:cNvPr id="26" name="Picture 25" descr="cape table.jpg"/>
          <p:cNvPicPr>
            <a:picLocks noChangeAspect="1"/>
          </p:cNvPicPr>
          <p:nvPr/>
        </p:nvPicPr>
        <p:blipFill>
          <a:blip r:embed="rId3" cstate="print"/>
          <a:stretch>
            <a:fillRect/>
          </a:stretch>
        </p:blipFill>
        <p:spPr>
          <a:xfrm>
            <a:off x="1600200" y="3048000"/>
            <a:ext cx="5610225" cy="344805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4294967295"/>
          </p:nvPr>
        </p:nvSpPr>
        <p:spPr>
          <a:xfrm>
            <a:off x="6553200" y="6248400"/>
            <a:ext cx="1905000" cy="457200"/>
          </a:xfrm>
          <a:noFill/>
        </p:spPr>
        <p:txBody>
          <a:bodyPr/>
          <a:lstStyle/>
          <a:p>
            <a:fld id="{2760FEDB-3E7F-4DE4-8E1A-875601949B7B}" type="slidenum">
              <a:rPr lang="en-US" smtClean="0"/>
              <a:pPr/>
              <a:t>42</a:t>
            </a:fld>
            <a:endParaRPr lang="en-US" dirty="0" smtClean="0"/>
          </a:p>
        </p:txBody>
      </p:sp>
      <p:sp>
        <p:nvSpPr>
          <p:cNvPr id="15363" name="Rectangle 2"/>
          <p:cNvSpPr>
            <a:spLocks noGrp="1" noChangeArrowheads="1"/>
          </p:cNvSpPr>
          <p:nvPr>
            <p:ph type="title"/>
          </p:nvPr>
        </p:nvSpPr>
        <p:spPr>
          <a:xfrm>
            <a:off x="685800" y="381000"/>
            <a:ext cx="7772400" cy="838200"/>
          </a:xfrm>
        </p:spPr>
        <p:txBody>
          <a:bodyPr/>
          <a:lstStyle/>
          <a:p>
            <a:pPr eaLnBrk="1" hangingPunct="1"/>
            <a:r>
              <a:rPr lang="en-US" sz="3200" b="1" u="sng" smtClean="0"/>
              <a:t>CAPE and the Soaring Index</a:t>
            </a:r>
            <a:endParaRPr lang="en-US" sz="3200" b="1" u="sng" dirty="0" smtClean="0"/>
          </a:p>
        </p:txBody>
      </p:sp>
      <p:sp>
        <p:nvSpPr>
          <p:cNvPr id="15364" name="Rectangle 3"/>
          <p:cNvSpPr>
            <a:spLocks noGrp="1" noChangeArrowheads="1"/>
          </p:cNvSpPr>
          <p:nvPr>
            <p:ph type="body" idx="1"/>
          </p:nvPr>
        </p:nvSpPr>
        <p:spPr>
          <a:xfrm>
            <a:off x="685800" y="1371600"/>
            <a:ext cx="7772400" cy="4800600"/>
          </a:xfrm>
        </p:spPr>
        <p:txBody>
          <a:bodyPr/>
          <a:lstStyle/>
          <a:p>
            <a:pPr eaLnBrk="1" hangingPunct="1"/>
            <a:endParaRPr lang="en-US" sz="2000" smtClean="0"/>
          </a:p>
          <a:p>
            <a:pPr eaLnBrk="1" hangingPunct="1">
              <a:buNone/>
            </a:pPr>
            <a:r>
              <a:rPr lang="en-US" sz="2000" smtClean="0"/>
              <a:t> </a:t>
            </a:r>
          </a:p>
          <a:p>
            <a:pPr eaLnBrk="1" hangingPunct="1"/>
            <a:endParaRPr lang="en-US" sz="2000" smtClean="0"/>
          </a:p>
          <a:p>
            <a:pPr eaLnBrk="1" hangingPunct="1"/>
            <a:endParaRPr lang="en-US" sz="2000" dirty="0" smtClean="0"/>
          </a:p>
        </p:txBody>
      </p:sp>
      <p:sp>
        <p:nvSpPr>
          <p:cNvPr id="870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3"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0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9"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50" name="Rectangle 10"/>
          <p:cNvSpPr>
            <a:spLocks noChangeArrowheads="1"/>
          </p:cNvSpPr>
          <p:nvPr/>
        </p:nvSpPr>
        <p:spPr bwMode="auto">
          <a:xfrm>
            <a:off x="0" y="1828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438400" y="5029200"/>
            <a:ext cx="3581400" cy="876300"/>
          </a:xfrm>
          <a:prstGeom prst="rect">
            <a:avLst/>
          </a:prstGeom>
          <a:noFill/>
        </p:spPr>
      </p:pic>
      <p:sp>
        <p:nvSpPr>
          <p:cNvPr id="89093" name="Rectangle 5"/>
          <p:cNvSpPr>
            <a:spLocks noChangeArrowheads="1"/>
          </p:cNvSpPr>
          <p:nvPr/>
        </p:nvSpPr>
        <p:spPr bwMode="auto">
          <a:xfrm>
            <a:off x="0" y="1333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0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9098" name="Rectangle 10"/>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099"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71800" y="2209800"/>
            <a:ext cx="2514600" cy="742950"/>
          </a:xfrm>
          <a:prstGeom prst="rect">
            <a:avLst/>
          </a:prstGeom>
          <a:noFill/>
        </p:spPr>
      </p:pic>
      <p:sp>
        <p:nvSpPr>
          <p:cNvPr id="891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101"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752600" y="1524000"/>
            <a:ext cx="5038725" cy="409575"/>
          </a:xfrm>
          <a:prstGeom prst="rect">
            <a:avLst/>
          </a:prstGeom>
          <a:noFill/>
        </p:spPr>
      </p:pic>
      <p:sp>
        <p:nvSpPr>
          <p:cNvPr id="89103" name="Rectangle 15"/>
          <p:cNvSpPr>
            <a:spLocks noChangeArrowheads="1"/>
          </p:cNvSpPr>
          <p:nvPr/>
        </p:nvSpPr>
        <p:spPr bwMode="auto">
          <a:xfrm>
            <a:off x="0" y="409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10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9104"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514600" y="3429000"/>
            <a:ext cx="3390900" cy="1085850"/>
          </a:xfrm>
          <a:prstGeom prst="rect">
            <a:avLst/>
          </a:prstGeom>
          <a:noFill/>
        </p:spPr>
      </p:pic>
      <p:sp>
        <p:nvSpPr>
          <p:cNvPr id="89106" name="Rectangle 18"/>
          <p:cNvSpPr>
            <a:spLocks noChangeArrowheads="1"/>
          </p:cNvSpPr>
          <p:nvPr/>
        </p:nvSpPr>
        <p:spPr bwMode="auto">
          <a:xfrm>
            <a:off x="0" y="15430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p>
            <a:fld id="{C65EADEA-EE40-47D5-BAFF-EC368FBDD495}" type="slidenum">
              <a:rPr lang="en-US" smtClean="0"/>
              <a:pPr/>
              <a:t>43</a:t>
            </a:fld>
            <a:endParaRPr lang="en-US" dirty="0" smtClean="0"/>
          </a:p>
        </p:txBody>
      </p:sp>
      <p:sp>
        <p:nvSpPr>
          <p:cNvPr id="18435" name="Rectangle 2"/>
          <p:cNvSpPr>
            <a:spLocks noGrp="1" noChangeArrowheads="1"/>
          </p:cNvSpPr>
          <p:nvPr>
            <p:ph type="title"/>
          </p:nvPr>
        </p:nvSpPr>
        <p:spPr>
          <a:xfrm>
            <a:off x="685800" y="457200"/>
            <a:ext cx="7772400" cy="609600"/>
          </a:xfrm>
        </p:spPr>
        <p:txBody>
          <a:bodyPr/>
          <a:lstStyle/>
          <a:p>
            <a:pPr eaLnBrk="1" hangingPunct="1"/>
            <a:r>
              <a:rPr lang="en-US" sz="2000" b="1" dirty="0" smtClean="0"/>
              <a:t>Technical Definitions Directly From the RNO Soaring Forecast</a:t>
            </a:r>
          </a:p>
        </p:txBody>
      </p:sp>
      <p:sp>
        <p:nvSpPr>
          <p:cNvPr id="18436" name="Rectangle 3"/>
          <p:cNvSpPr>
            <a:spLocks noChangeArrowheads="1"/>
          </p:cNvSpPr>
          <p:nvPr/>
        </p:nvSpPr>
        <p:spPr bwMode="auto">
          <a:xfrm>
            <a:off x="609600" y="1371600"/>
            <a:ext cx="7848600" cy="4724400"/>
          </a:xfrm>
          <a:prstGeom prst="rect">
            <a:avLst/>
          </a:prstGeom>
          <a:noFill/>
          <a:ln w="9525">
            <a:noFill/>
            <a:miter lim="800000"/>
            <a:headEnd/>
            <a:tailEnd/>
          </a:ln>
        </p:spPr>
        <p:txBody>
          <a:bodyPr>
            <a:spAutoFit/>
          </a:bodyPr>
          <a:lstStyle/>
          <a:p>
            <a:pPr>
              <a:spcBef>
                <a:spcPct val="50000"/>
              </a:spcBef>
            </a:pPr>
            <a:r>
              <a:rPr lang="en-US" sz="1400" dirty="0"/>
              <a:t>THIS PRODUCT IS ROUTINELY PREPARED BY 700 AM AND IS</a:t>
            </a:r>
          </a:p>
          <a:p>
            <a:pPr>
              <a:spcBef>
                <a:spcPct val="50000"/>
              </a:spcBef>
            </a:pPr>
            <a:r>
              <a:rPr lang="en-US" sz="1400" dirty="0"/>
              <a:t> DISTRIBUTED TO THE RENO FLIGHT SERVICE STATION AS WELL AS THE </a:t>
            </a:r>
          </a:p>
          <a:p>
            <a:pPr>
              <a:spcBef>
                <a:spcPct val="50000"/>
              </a:spcBef>
            </a:pPr>
            <a:r>
              <a:rPr lang="en-US" sz="1400" dirty="0"/>
              <a:t> NATIONAL WEATHER SERVICE WORLD WIDE WEB HOMEPAGE AT:</a:t>
            </a:r>
          </a:p>
          <a:p>
            <a:pPr>
              <a:spcBef>
                <a:spcPct val="50000"/>
              </a:spcBef>
            </a:pPr>
            <a:r>
              <a:rPr lang="en-US" sz="1400" dirty="0"/>
              <a:t>        HTTP://WWW.WEATHER.GOV/RENO</a:t>
            </a:r>
          </a:p>
          <a:p>
            <a:pPr>
              <a:spcBef>
                <a:spcPct val="50000"/>
              </a:spcBef>
            </a:pPr>
            <a:endParaRPr lang="en-US" sz="1400" dirty="0"/>
          </a:p>
          <a:p>
            <a:pPr>
              <a:spcBef>
                <a:spcPct val="50000"/>
              </a:spcBef>
            </a:pPr>
            <a:r>
              <a:rPr lang="en-US" sz="1400" dirty="0"/>
              <a:t> Convective Condensation Level (CCL)  - is the height to which a parcel of air, if heated sufficiently from below, will rise adiabatically until it reaches saturation or condensation. It approximates the base height of cumulus clouds which are, or would be, produced by surface heating.</a:t>
            </a:r>
          </a:p>
          <a:p>
            <a:pPr>
              <a:spcBef>
                <a:spcPct val="50000"/>
              </a:spcBef>
            </a:pPr>
            <a:endParaRPr lang="en-US" sz="1400" dirty="0"/>
          </a:p>
          <a:p>
            <a:pPr>
              <a:spcBef>
                <a:spcPct val="50000"/>
              </a:spcBef>
            </a:pPr>
            <a:r>
              <a:rPr lang="en-US" sz="1400" dirty="0"/>
              <a:t>Equilibrium Level (EL) - is the height in the upper troposphere where a parcel of saturated air, rising because of its positive buoyancy, encounters negative buoyancy. It is as this point where the parcel becomes colder than the surrounding air.</a:t>
            </a:r>
          </a:p>
          <a:p>
            <a:pPr>
              <a:spcBef>
                <a:spcPct val="50000"/>
              </a:spcBef>
            </a:pPr>
            <a:endParaRPr lang="en-US" sz="1400" dirty="0"/>
          </a:p>
          <a:p>
            <a:pPr>
              <a:spcBef>
                <a:spcPct val="50000"/>
              </a:spcBef>
            </a:pPr>
            <a:r>
              <a:rPr lang="en-US" sz="1400" b="1" dirty="0"/>
              <a:t>K-index</a:t>
            </a:r>
            <a:r>
              <a:rPr lang="en-US" sz="1400" dirty="0"/>
              <a:t> - is a measure of thunderstorm  potential based on vertical temperature lapse rate and the moisture content in the lower atmosphere (700 mb and 850 mb). Numbers greater than 25 indicate good thunderstorm potential. Numbers greater than 35 indicate flash flood potential or thunderstorms accompanied by heavy rain. K= (850mb temp-500mb temp) + 850mb dew point-700 dew point depression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noFill/>
        </p:spPr>
        <p:txBody>
          <a:bodyPr/>
          <a:lstStyle/>
          <a:p>
            <a:fld id="{78781640-0493-43A0-AE3E-BCC4007F419E}" type="slidenum">
              <a:rPr lang="en-US" smtClean="0"/>
              <a:pPr/>
              <a:t>44</a:t>
            </a:fld>
            <a:endParaRPr lang="en-US" dirty="0" smtClean="0"/>
          </a:p>
        </p:txBody>
      </p:sp>
      <p:sp>
        <p:nvSpPr>
          <p:cNvPr id="19459" name="Rectangle 2"/>
          <p:cNvSpPr>
            <a:spLocks noChangeArrowheads="1"/>
          </p:cNvSpPr>
          <p:nvPr/>
        </p:nvSpPr>
        <p:spPr bwMode="auto">
          <a:xfrm>
            <a:off x="457200" y="914400"/>
            <a:ext cx="8153400" cy="4400550"/>
          </a:xfrm>
          <a:prstGeom prst="rect">
            <a:avLst/>
          </a:prstGeom>
          <a:noFill/>
          <a:ln w="9525">
            <a:noFill/>
            <a:miter lim="800000"/>
            <a:headEnd/>
            <a:tailEnd/>
          </a:ln>
        </p:spPr>
        <p:txBody>
          <a:bodyPr>
            <a:spAutoFit/>
          </a:bodyPr>
          <a:lstStyle/>
          <a:p>
            <a:pPr>
              <a:spcBef>
                <a:spcPct val="50000"/>
              </a:spcBef>
            </a:pPr>
            <a:r>
              <a:rPr lang="en-US" sz="1400" dirty="0"/>
              <a:t>Lifting Condensation Level (LCL) - is the height at which a parcel of air becomes saturated when lifted dry-adiabatically. The LCL for a surface parcel is always at or below the CCL.</a:t>
            </a:r>
          </a:p>
          <a:p>
            <a:pPr>
              <a:spcBef>
                <a:spcPct val="50000"/>
              </a:spcBef>
            </a:pPr>
            <a:endParaRPr lang="en-US" sz="1400" dirty="0"/>
          </a:p>
          <a:p>
            <a:pPr>
              <a:spcBef>
                <a:spcPct val="50000"/>
              </a:spcBef>
            </a:pPr>
            <a:r>
              <a:rPr lang="en-US" sz="1400" dirty="0"/>
              <a:t>Level of Free Convection (LFC) - is the height at which a parcel of air lifted dry-adiabatically until saturated (LCL) and moist adiabatically thereafter would first become warmer (less dense) than the surrounding air. At this point the buoyancy of the parcel would become positive and the parcel would accelerate upward without further need for forced lift.</a:t>
            </a:r>
          </a:p>
          <a:p>
            <a:pPr>
              <a:spcBef>
                <a:spcPct val="50000"/>
              </a:spcBef>
            </a:pPr>
            <a:endParaRPr lang="en-US" sz="1400" dirty="0"/>
          </a:p>
          <a:p>
            <a:pPr>
              <a:spcBef>
                <a:spcPct val="50000"/>
              </a:spcBef>
            </a:pPr>
            <a:r>
              <a:rPr lang="en-US" sz="1400" b="1" dirty="0"/>
              <a:t>Lifted Index (LI)</a:t>
            </a:r>
            <a:r>
              <a:rPr lang="en-US" sz="1400" dirty="0"/>
              <a:t> - determined using the temperature and dew point in the lowest 100 mb from an averaged mixing ratio. The parcel is lifted dry-adiabatically to the LCL, then moist adiabatically to 500 mb. The algebraic difference (Deg C) between the parcel temperature and the actual sounding temperature at 500 mb is the index value. Positive values imply greater stability. Values less than zero imply instability or positive buoyancy.</a:t>
            </a:r>
          </a:p>
          <a:p>
            <a:pPr>
              <a:spcBef>
                <a:spcPct val="50000"/>
              </a:spcBef>
            </a:pPr>
            <a:endParaRPr lang="en-US" sz="1400" dirty="0"/>
          </a:p>
          <a:p>
            <a:pPr>
              <a:spcBef>
                <a:spcPct val="50000"/>
              </a:spcBef>
            </a:pPr>
            <a:r>
              <a:rPr lang="en-US" sz="1400" b="1" dirty="0"/>
              <a:t>Maximum Altitude</a:t>
            </a:r>
            <a:r>
              <a:rPr lang="en-US" sz="1400" dirty="0"/>
              <a:t> - Altitude determined from forecast high surface temperature expected for the day, when raised up the dry-adiabatic lapse rate curve to where it intercepts the actual sounding temperature plot.  Note: The max altitude reported here is limited to 18,000 feet by FAA regulations.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noFill/>
        </p:spPr>
        <p:txBody>
          <a:bodyPr/>
          <a:lstStyle/>
          <a:p>
            <a:fld id="{1C921F7D-74DF-4C98-92E2-2364F2894754}" type="slidenum">
              <a:rPr lang="en-US" smtClean="0"/>
              <a:pPr/>
              <a:t>45</a:t>
            </a:fld>
            <a:endParaRPr lang="en-US" dirty="0" smtClean="0"/>
          </a:p>
        </p:txBody>
      </p:sp>
      <p:sp>
        <p:nvSpPr>
          <p:cNvPr id="20483" name="Rectangle 2"/>
          <p:cNvSpPr>
            <a:spLocks noChangeArrowheads="1"/>
          </p:cNvSpPr>
          <p:nvPr/>
        </p:nvSpPr>
        <p:spPr bwMode="auto">
          <a:xfrm>
            <a:off x="685800" y="685800"/>
            <a:ext cx="7848600" cy="3754438"/>
          </a:xfrm>
          <a:prstGeom prst="rect">
            <a:avLst/>
          </a:prstGeom>
          <a:noFill/>
          <a:ln w="9525">
            <a:noFill/>
            <a:miter lim="800000"/>
            <a:headEnd/>
            <a:tailEnd/>
          </a:ln>
        </p:spPr>
        <p:txBody>
          <a:bodyPr>
            <a:spAutoFit/>
          </a:bodyPr>
          <a:lstStyle/>
          <a:p>
            <a:pPr>
              <a:spcBef>
                <a:spcPct val="50000"/>
              </a:spcBef>
            </a:pPr>
            <a:r>
              <a:rPr lang="en-US" sz="1400" dirty="0"/>
              <a:t>Showalter Index (SI) - determined by lifting a parcel of air using the 850 mb temperature and dew point dry-adiabatically to the LCL, then moist-adiabatically to 500 mb. The algebraic difference between the parcel temperature and actual sounding temperature is the index value. Positive values imply greater stability.</a:t>
            </a:r>
          </a:p>
          <a:p>
            <a:pPr>
              <a:spcBef>
                <a:spcPct val="50000"/>
              </a:spcBef>
            </a:pPr>
            <a:endParaRPr lang="en-US" sz="1400" dirty="0"/>
          </a:p>
          <a:p>
            <a:pPr>
              <a:spcBef>
                <a:spcPct val="50000"/>
              </a:spcBef>
            </a:pPr>
            <a:r>
              <a:rPr lang="en-US" sz="1400" b="1" dirty="0"/>
              <a:t>Soaring Index</a:t>
            </a:r>
            <a:r>
              <a:rPr lang="en-US" sz="1400" dirty="0"/>
              <a:t> - A forecast of maximum lift rate in feet per minute (fpm) by thermals expected at the time of maximum temperature. This empirical formula is based on maximum altitude of thermals and the lapse rate from the trigger altitude 4000 feet above the surface.</a:t>
            </a:r>
          </a:p>
          <a:p>
            <a:pPr>
              <a:spcBef>
                <a:spcPct val="50000"/>
              </a:spcBef>
            </a:pPr>
            <a:endParaRPr lang="en-US" sz="1400" dirty="0"/>
          </a:p>
          <a:p>
            <a:pPr>
              <a:spcBef>
                <a:spcPct val="50000"/>
              </a:spcBef>
            </a:pPr>
            <a:r>
              <a:rPr lang="en-US" sz="1400" b="1" dirty="0"/>
              <a:t>Trigger Temperature</a:t>
            </a:r>
            <a:r>
              <a:rPr lang="en-US" sz="1400" dirty="0"/>
              <a:t> - The surface temperature reached when the temperature from the morning upper air sounding at 4000 feet above the surface is lowered dry-adiabatically to the surface.</a:t>
            </a:r>
          </a:p>
          <a:p>
            <a:pPr>
              <a:spcBef>
                <a:spcPct val="50000"/>
              </a:spcBef>
            </a:pPr>
            <a:endParaRPr lang="en-US" sz="1400" dirty="0"/>
          </a:p>
          <a:p>
            <a:pPr>
              <a:spcBef>
                <a:spcPct val="50000"/>
              </a:spcBef>
            </a:pPr>
            <a:r>
              <a:rPr lang="en-US" sz="1400" dirty="0"/>
              <a:t>Trigger time - The local time the trigger temperature is reached.  A minimum lift rate of 260 fpm would be obtained at this time up to 4000 feet.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Slide Number Placeholder 1"/>
          <p:cNvSpPr>
            <a:spLocks noGrp="1"/>
          </p:cNvSpPr>
          <p:nvPr>
            <p:ph type="sldNum" sz="quarter" idx="12"/>
          </p:nvPr>
        </p:nvSpPr>
        <p:spPr>
          <a:noFill/>
        </p:spPr>
        <p:txBody>
          <a:bodyPr/>
          <a:lstStyle/>
          <a:p>
            <a:fld id="{439F002E-72BF-4EFD-B767-38A77689CFD4}" type="slidenum">
              <a:rPr lang="en-US" smtClean="0"/>
              <a:pPr/>
              <a:t>5</a:t>
            </a:fld>
            <a:endParaRPr lang="en-US" dirty="0" smtClean="0"/>
          </a:p>
        </p:txBody>
      </p:sp>
      <p:pic>
        <p:nvPicPr>
          <p:cNvPr id="9219" name="Picture 2" descr="skeleton skewT logP.bmp"/>
          <p:cNvPicPr>
            <a:picLocks noChangeAspect="1"/>
          </p:cNvPicPr>
          <p:nvPr/>
        </p:nvPicPr>
        <p:blipFill>
          <a:blip r:embed="rId3" cstate="print"/>
          <a:srcRect/>
          <a:stretch>
            <a:fillRect/>
          </a:stretch>
        </p:blipFill>
        <p:spPr bwMode="auto">
          <a:xfrm>
            <a:off x="1905000" y="381000"/>
            <a:ext cx="5791200" cy="608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82B28660-DF12-4398-9EDA-5D7E9B4E303D}" type="slidenum">
              <a:rPr lang="en-US" smtClean="0"/>
              <a:pPr/>
              <a:t>6</a:t>
            </a:fld>
            <a:endParaRPr lang="en-US" dirty="0" smtClean="0"/>
          </a:p>
        </p:txBody>
      </p:sp>
      <p:pic>
        <p:nvPicPr>
          <p:cNvPr id="10243" name="Picture 5" descr="C:\Users\JDB\backed up files\CD 29sep05\JDB\Images\RNO sounding max temp more simple.bmp"/>
          <p:cNvPicPr>
            <a:picLocks noChangeAspect="1" noChangeArrowheads="1"/>
          </p:cNvPicPr>
          <p:nvPr/>
        </p:nvPicPr>
        <p:blipFill>
          <a:blip r:embed="rId3" cstate="print"/>
          <a:srcRect/>
          <a:stretch>
            <a:fillRect/>
          </a:stretch>
        </p:blipFill>
        <p:spPr bwMode="auto">
          <a:xfrm>
            <a:off x="1905000" y="381000"/>
            <a:ext cx="5791200" cy="6088063"/>
          </a:xfrm>
          <a:prstGeom prst="rect">
            <a:avLst/>
          </a:prstGeom>
          <a:noFill/>
          <a:ln w="9525">
            <a:noFill/>
            <a:miter lim="800000"/>
            <a:headEnd/>
            <a:tailEnd/>
          </a:ln>
        </p:spPr>
      </p:pic>
      <p:sp>
        <p:nvSpPr>
          <p:cNvPr id="10244" name="TextBox 6"/>
          <p:cNvSpPr txBox="1">
            <a:spLocks noChangeArrowheads="1"/>
          </p:cNvSpPr>
          <p:nvPr/>
        </p:nvSpPr>
        <p:spPr bwMode="auto">
          <a:xfrm rot="2645264">
            <a:off x="2808288" y="4932363"/>
            <a:ext cx="1377950" cy="306387"/>
          </a:xfrm>
          <a:prstGeom prst="rect">
            <a:avLst/>
          </a:prstGeom>
          <a:noFill/>
          <a:ln w="9525">
            <a:noFill/>
            <a:miter lim="800000"/>
            <a:headEnd/>
            <a:tailEnd/>
          </a:ln>
        </p:spPr>
        <p:txBody>
          <a:bodyPr wrap="none">
            <a:spAutoFit/>
          </a:bodyPr>
          <a:lstStyle/>
          <a:p>
            <a:r>
              <a:rPr lang="en-US" sz="1400" dirty="0"/>
              <a:t>temperature axis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a:xfrm>
            <a:off x="6553200" y="6248400"/>
            <a:ext cx="1905000" cy="457200"/>
          </a:xfrm>
          <a:noFill/>
        </p:spPr>
        <p:txBody>
          <a:bodyPr/>
          <a:lstStyle/>
          <a:p>
            <a:fld id="{229AB7BB-413E-4662-9AB3-DEBBAEA20068}" type="slidenum">
              <a:rPr lang="en-US" smtClean="0"/>
              <a:pPr/>
              <a:t>7</a:t>
            </a:fld>
            <a:endParaRPr lang="en-US" dirty="0" smtClean="0"/>
          </a:p>
        </p:txBody>
      </p:sp>
      <p:sp>
        <p:nvSpPr>
          <p:cNvPr id="7171" name="Rectangle 2"/>
          <p:cNvSpPr>
            <a:spLocks noGrp="1" noChangeArrowheads="1"/>
          </p:cNvSpPr>
          <p:nvPr>
            <p:ph type="title"/>
          </p:nvPr>
        </p:nvSpPr>
        <p:spPr>
          <a:xfrm>
            <a:off x="685800" y="228600"/>
            <a:ext cx="7391400" cy="762000"/>
          </a:xfrm>
          <a:noFill/>
        </p:spPr>
        <p:txBody>
          <a:bodyPr/>
          <a:lstStyle/>
          <a:p>
            <a:pPr eaLnBrk="1" hangingPunct="1"/>
            <a:r>
              <a:rPr lang="en-US" sz="3200" b="1" u="sng" dirty="0" smtClean="0"/>
              <a:t>Soundings &amp; Skew T – Log P Charts</a:t>
            </a:r>
          </a:p>
        </p:txBody>
      </p:sp>
      <p:sp>
        <p:nvSpPr>
          <p:cNvPr id="7172" name="Rectangle 3"/>
          <p:cNvSpPr>
            <a:spLocks noGrp="1" noChangeArrowheads="1"/>
          </p:cNvSpPr>
          <p:nvPr>
            <p:ph type="body" idx="1"/>
          </p:nvPr>
        </p:nvSpPr>
        <p:spPr>
          <a:xfrm>
            <a:off x="381000" y="1143000"/>
            <a:ext cx="8458200" cy="5334000"/>
          </a:xfrm>
        </p:spPr>
        <p:txBody>
          <a:bodyPr/>
          <a:lstStyle/>
          <a:p>
            <a:pPr algn="just" eaLnBrk="1" hangingPunct="1"/>
            <a:endParaRPr lang="en-US" smtClean="0"/>
          </a:p>
          <a:p>
            <a:pPr algn="just" eaLnBrk="1" hangingPunct="1"/>
            <a:r>
              <a:rPr lang="en-US" smtClean="0"/>
              <a:t>A </a:t>
            </a:r>
            <a:r>
              <a:rPr lang="en-US" dirty="0" smtClean="0"/>
              <a:t>sounding is air temperature &amp; dew point </a:t>
            </a:r>
            <a:r>
              <a:rPr lang="en-US" smtClean="0"/>
              <a:t>versus pressure, and </a:t>
            </a:r>
            <a:r>
              <a:rPr lang="en-US" dirty="0" smtClean="0"/>
              <a:t>therefore versus </a:t>
            </a:r>
            <a:r>
              <a:rPr lang="en-US" smtClean="0"/>
              <a:t>pressure altitude. Data are obtained from instruments carried aloft by weather balloons.</a:t>
            </a:r>
            <a:r>
              <a:rPr lang="en-US" sz="3000" smtClean="0"/>
              <a:t> </a:t>
            </a:r>
          </a:p>
          <a:p>
            <a:pPr eaLnBrk="1" hangingPunct="1">
              <a:buNone/>
            </a:pPr>
            <a:endParaRPr lang="en-US" smtClean="0"/>
          </a:p>
          <a:p>
            <a:pPr eaLnBrk="1" hangingPunct="1"/>
            <a:r>
              <a:rPr lang="en-US" smtClean="0"/>
              <a:t>With </a:t>
            </a:r>
            <a:r>
              <a:rPr lang="en-US" dirty="0" smtClean="0"/>
              <a:t>today’s advanced technology, soundings can be </a:t>
            </a:r>
            <a:r>
              <a:rPr lang="en-US" b="1" i="1" dirty="0" smtClean="0"/>
              <a:t>forecast</a:t>
            </a:r>
            <a:r>
              <a:rPr lang="en-US" dirty="0" smtClean="0"/>
              <a:t> as well as measured </a:t>
            </a:r>
            <a:r>
              <a:rPr lang="en-US" smtClean="0"/>
              <a:t>directly.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a:xfrm>
            <a:off x="6553200" y="6248400"/>
            <a:ext cx="1905000" cy="457200"/>
          </a:xfrm>
          <a:noFill/>
        </p:spPr>
        <p:txBody>
          <a:bodyPr/>
          <a:lstStyle/>
          <a:p>
            <a:fld id="{229AB7BB-413E-4662-9AB3-DEBBAEA20068}" type="slidenum">
              <a:rPr lang="en-US" smtClean="0"/>
              <a:pPr/>
              <a:t>8</a:t>
            </a:fld>
            <a:endParaRPr lang="en-US" dirty="0" smtClean="0"/>
          </a:p>
        </p:txBody>
      </p:sp>
      <p:sp>
        <p:nvSpPr>
          <p:cNvPr id="7171" name="Rectangle 2"/>
          <p:cNvSpPr>
            <a:spLocks noGrp="1" noChangeArrowheads="1"/>
          </p:cNvSpPr>
          <p:nvPr>
            <p:ph type="title"/>
          </p:nvPr>
        </p:nvSpPr>
        <p:spPr>
          <a:xfrm>
            <a:off x="685800" y="228600"/>
            <a:ext cx="7391400" cy="762000"/>
          </a:xfrm>
          <a:noFill/>
        </p:spPr>
        <p:txBody>
          <a:bodyPr/>
          <a:lstStyle/>
          <a:p>
            <a:pPr eaLnBrk="1" hangingPunct="1"/>
            <a:r>
              <a:rPr lang="en-US" sz="3200" b="1" u="sng" dirty="0" smtClean="0"/>
              <a:t>Soundings &amp; Skew T – Log P Charts</a:t>
            </a:r>
          </a:p>
        </p:txBody>
      </p:sp>
      <p:sp>
        <p:nvSpPr>
          <p:cNvPr id="7172" name="Rectangle 3"/>
          <p:cNvSpPr>
            <a:spLocks noGrp="1" noChangeArrowheads="1"/>
          </p:cNvSpPr>
          <p:nvPr>
            <p:ph type="body" idx="1"/>
          </p:nvPr>
        </p:nvSpPr>
        <p:spPr>
          <a:xfrm>
            <a:off x="609600" y="1143000"/>
            <a:ext cx="7924800" cy="5334000"/>
          </a:xfrm>
        </p:spPr>
        <p:txBody>
          <a:bodyPr/>
          <a:lstStyle/>
          <a:p>
            <a:pPr algn="just" eaLnBrk="1" hangingPunct="1"/>
            <a:endParaRPr lang="en-US" smtClean="0"/>
          </a:p>
          <a:p>
            <a:pPr algn="just" eaLnBrk="1" hangingPunct="1"/>
            <a:r>
              <a:rPr lang="en-US" smtClean="0"/>
              <a:t>The </a:t>
            </a:r>
            <a:r>
              <a:rPr lang="en-US" dirty="0" smtClean="0"/>
              <a:t>soundings in this presentation are </a:t>
            </a:r>
            <a:r>
              <a:rPr lang="en-US" b="1" i="1" dirty="0" smtClean="0"/>
              <a:t>forecasts</a:t>
            </a:r>
            <a:r>
              <a:rPr lang="en-US" dirty="0" smtClean="0"/>
              <a:t>, </a:t>
            </a:r>
            <a:r>
              <a:rPr lang="en-US" smtClean="0"/>
              <a:t>from NOAA’s Earth Systems Research Lab: </a:t>
            </a:r>
          </a:p>
          <a:p>
            <a:pPr algn="just" eaLnBrk="1" hangingPunct="1">
              <a:buNone/>
            </a:pPr>
            <a:r>
              <a:rPr lang="en-US" smtClean="0"/>
              <a:t/>
            </a:r>
            <a:br>
              <a:rPr lang="en-US" smtClean="0"/>
            </a:br>
            <a:r>
              <a:rPr lang="en-US" smtClean="0"/>
              <a:t>www-frd.fsl.noaa.gov/mab/soundings/java/</a:t>
            </a:r>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4294967295"/>
          </p:nvPr>
        </p:nvSpPr>
        <p:spPr>
          <a:xfrm>
            <a:off x="6553200" y="6248400"/>
            <a:ext cx="1905000" cy="457200"/>
          </a:xfrm>
          <a:noFill/>
        </p:spPr>
        <p:txBody>
          <a:bodyPr/>
          <a:lstStyle/>
          <a:p>
            <a:fld id="{229AB7BB-413E-4662-9AB3-DEBBAEA20068}" type="slidenum">
              <a:rPr lang="en-US" smtClean="0"/>
              <a:pPr/>
              <a:t>9</a:t>
            </a:fld>
            <a:endParaRPr lang="en-US" dirty="0" smtClean="0"/>
          </a:p>
        </p:txBody>
      </p:sp>
      <p:sp>
        <p:nvSpPr>
          <p:cNvPr id="7171" name="Rectangle 2"/>
          <p:cNvSpPr>
            <a:spLocks noGrp="1" noChangeArrowheads="1"/>
          </p:cNvSpPr>
          <p:nvPr>
            <p:ph type="title"/>
          </p:nvPr>
        </p:nvSpPr>
        <p:spPr>
          <a:xfrm>
            <a:off x="1143000" y="228600"/>
            <a:ext cx="6781800" cy="762000"/>
          </a:xfrm>
          <a:noFill/>
        </p:spPr>
        <p:txBody>
          <a:bodyPr/>
          <a:lstStyle/>
          <a:p>
            <a:pPr eaLnBrk="1" hangingPunct="1"/>
            <a:r>
              <a:rPr lang="en-US" sz="3200" b="1" u="sng" dirty="0" smtClean="0"/>
              <a:t>Soundings &amp; Skew T – Log P Charts</a:t>
            </a:r>
          </a:p>
        </p:txBody>
      </p:sp>
      <p:sp>
        <p:nvSpPr>
          <p:cNvPr id="7172" name="Rectangle 3"/>
          <p:cNvSpPr>
            <a:spLocks noGrp="1" noChangeArrowheads="1"/>
          </p:cNvSpPr>
          <p:nvPr>
            <p:ph type="body" idx="1"/>
          </p:nvPr>
        </p:nvSpPr>
        <p:spPr>
          <a:xfrm>
            <a:off x="381000" y="1143000"/>
            <a:ext cx="8458200" cy="5410200"/>
          </a:xfrm>
        </p:spPr>
        <p:txBody>
          <a:bodyPr/>
          <a:lstStyle/>
          <a:p>
            <a:pPr eaLnBrk="1" hangingPunct="1"/>
            <a:r>
              <a:rPr lang="en-US" smtClean="0"/>
              <a:t>Temperature data are plotted versus pressure on Skew T – Log P charts</a:t>
            </a:r>
            <a:br>
              <a:rPr lang="en-US" smtClean="0"/>
            </a:br>
            <a:endParaRPr lang="en-US" smtClean="0"/>
          </a:p>
          <a:p>
            <a:pPr eaLnBrk="1" hangingPunct="1"/>
            <a:r>
              <a:rPr lang="en-US" smtClean="0"/>
              <a:t>The thick </a:t>
            </a:r>
            <a:r>
              <a:rPr lang="en-US" b="1" smtClean="0">
                <a:solidFill>
                  <a:srgbClr val="FF0000"/>
                </a:solidFill>
              </a:rPr>
              <a:t>red line</a:t>
            </a:r>
            <a:r>
              <a:rPr lang="en-US" b="1" smtClean="0"/>
              <a:t> </a:t>
            </a:r>
            <a:r>
              <a:rPr lang="en-US" smtClean="0"/>
              <a:t>is the temperature of the air.</a:t>
            </a:r>
            <a:br>
              <a:rPr lang="en-US" smtClean="0"/>
            </a:br>
            <a:endParaRPr lang="en-US" smtClean="0"/>
          </a:p>
          <a:p>
            <a:pPr eaLnBrk="1" hangingPunct="1"/>
            <a:r>
              <a:rPr lang="en-US" smtClean="0"/>
              <a:t>The thick </a:t>
            </a:r>
            <a:r>
              <a:rPr lang="en-US" b="1" smtClean="0">
                <a:solidFill>
                  <a:schemeClr val="accent6"/>
                </a:solidFill>
              </a:rPr>
              <a:t>blue line</a:t>
            </a:r>
            <a:r>
              <a:rPr lang="en-US" b="1" smtClean="0"/>
              <a:t> </a:t>
            </a:r>
            <a:r>
              <a:rPr lang="en-US" smtClean="0"/>
              <a:t>is the dew point of the air.</a:t>
            </a:r>
            <a:br>
              <a:rPr lang="en-US" smtClean="0"/>
            </a:br>
            <a:endParaRPr lang="en-US" smtClean="0"/>
          </a:p>
          <a:p>
            <a:pPr eaLnBrk="1" hangingPunct="1"/>
            <a:r>
              <a:rPr lang="en-US" smtClean="0"/>
              <a:t>The thick </a:t>
            </a:r>
            <a:r>
              <a:rPr lang="en-US" b="1" smtClean="0">
                <a:solidFill>
                  <a:srgbClr val="FF00FF"/>
                </a:solidFill>
              </a:rPr>
              <a:t>pink line</a:t>
            </a:r>
            <a:r>
              <a:rPr lang="en-US" b="1" smtClean="0"/>
              <a:t> </a:t>
            </a:r>
            <a:r>
              <a:rPr lang="en-US" smtClean="0"/>
              <a:t>is an adiabat, constructed by the meteorologist. </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2661</TotalTime>
  <Words>2094</Words>
  <Application>Microsoft Office PowerPoint</Application>
  <PresentationFormat>Letter Paper (8.5x11 in)</PresentationFormat>
  <Paragraphs>298</Paragraphs>
  <Slides>45</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Default Design</vt:lpstr>
      <vt:lpstr>Bitmap Image</vt:lpstr>
      <vt:lpstr>Introduction</vt:lpstr>
      <vt:lpstr>Slide 2</vt:lpstr>
      <vt:lpstr>Soundings &amp; Skew T – Log P Charts</vt:lpstr>
      <vt:lpstr>Soundings &amp; Skew T – Log P Charts</vt:lpstr>
      <vt:lpstr>Slide 5</vt:lpstr>
      <vt:lpstr>Slide 6</vt:lpstr>
      <vt:lpstr>Soundings &amp; Skew T – Log P Charts</vt:lpstr>
      <vt:lpstr>Soundings &amp; Skew T – Log P Charts</vt:lpstr>
      <vt:lpstr>Soundings &amp; Skew T – Log P Charts</vt:lpstr>
      <vt:lpstr>Slide 10</vt:lpstr>
      <vt:lpstr>Skew T – Log P Charts:  The Gory Details</vt:lpstr>
      <vt:lpstr>Skew T – Log P Charts:  The Gory Details</vt:lpstr>
      <vt:lpstr>Skew T – Log P Charts:  The Gory Details</vt:lpstr>
      <vt:lpstr>Skew T – Log P Charts:  The Gory Details</vt:lpstr>
      <vt:lpstr>Skew T – Log P Charts:  The Gory Details</vt:lpstr>
      <vt:lpstr>Skew T – Log P Charts:  The Gory Details</vt:lpstr>
      <vt:lpstr>Skew T – Log P Charts:  The Gory Details</vt:lpstr>
      <vt:lpstr>Slide 18</vt:lpstr>
      <vt:lpstr>Blank Skew T – Log P Chart</vt:lpstr>
      <vt:lpstr>How High Will the Parcel Rise?? Will a Cloud Form at the Top??</vt:lpstr>
      <vt:lpstr>How High Will the Parcel Rise?? Will a Cloud Form at the Top??</vt:lpstr>
      <vt:lpstr>How High Will the Parcel Rise?? Will a Cloud Form at the Top??</vt:lpstr>
      <vt:lpstr>Why the Big Mess?</vt:lpstr>
      <vt:lpstr>Why the Big Mess?</vt:lpstr>
      <vt:lpstr>Plotting the Old-Fashioned Way…Yuk</vt:lpstr>
      <vt:lpstr>Reno Sounding &amp; Adiabat at  Approximate Trigger Temperature</vt:lpstr>
      <vt:lpstr>Reno Sounding &amp; Adiabat at  ~Maximum Temperature</vt:lpstr>
      <vt:lpstr>The Lifted Index – A Measure of  Atmospheric Stability</vt:lpstr>
      <vt:lpstr>The Lifted Index – A Measure of  Atmospheric Stability</vt:lpstr>
      <vt:lpstr>The Lifted Index – A Measure of  Atmospheric Stability</vt:lpstr>
      <vt:lpstr>The Lifted Index – A Measure of  Atmospheric Stability</vt:lpstr>
      <vt:lpstr>The K Index – The Potential for  Convection &amp; Thunderstorms</vt:lpstr>
      <vt:lpstr>The K Index – The Potential for  Convection &amp; Thunderstorms</vt:lpstr>
      <vt:lpstr>The K Index – The Potential for  Convection &amp; Thunderstorms</vt:lpstr>
      <vt:lpstr>CAPE and the Soaring Index</vt:lpstr>
      <vt:lpstr>CAPE and the Soaring Index</vt:lpstr>
      <vt:lpstr>CAPE and the Soaring Index</vt:lpstr>
      <vt:lpstr>CAPE and the Soaring Index</vt:lpstr>
      <vt:lpstr>CAPE and the Soaring Index</vt:lpstr>
      <vt:lpstr>CAPE and the Soaring Index</vt:lpstr>
      <vt:lpstr>CAPE and the Soaring Index</vt:lpstr>
      <vt:lpstr>CAPE and the Soaring Index</vt:lpstr>
      <vt:lpstr>Technical Definitions Directly From the RNO Soaring Forecast</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Soaring Forecasts &amp; Basic Meterology</dc:title>
  <dc:creator>John Boyce</dc:creator>
  <cp:lastModifiedBy>John D. Boyce</cp:lastModifiedBy>
  <cp:revision>247</cp:revision>
  <dcterms:created xsi:type="dcterms:W3CDTF">2005-07-09T20:32:06Z</dcterms:created>
  <dcterms:modified xsi:type="dcterms:W3CDTF">2011-01-31T23:25:15Z</dcterms:modified>
</cp:coreProperties>
</file>